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30" r:id="rId63"/>
    <p:sldId id="328" r:id="rId64"/>
    <p:sldId id="329" r:id="rId65"/>
    <p:sldId id="331" r:id="rId66"/>
    <p:sldId id="332" r:id="rId67"/>
    <p:sldId id="296" r:id="rId68"/>
    <p:sldId id="297" r:id="rId69"/>
    <p:sldId id="298" r:id="rId70"/>
    <p:sldId id="333" r:id="rId71"/>
    <p:sldId id="299" r:id="rId72"/>
    <p:sldId id="300" r:id="rId73"/>
    <p:sldId id="323" r:id="rId74"/>
    <p:sldId id="324" r:id="rId75"/>
    <p:sldId id="325" r:id="rId76"/>
    <p:sldId id="326" r:id="rId77"/>
    <p:sldId id="327" r:id="rId78"/>
    <p:sldId id="334" r:id="rId79"/>
    <p:sldId id="335" r:id="rId80"/>
    <p:sldId id="336" r:id="rId81"/>
    <p:sldId id="337" r:id="rId82"/>
    <p:sldId id="360" r:id="rId83"/>
    <p:sldId id="361" r:id="rId84"/>
    <p:sldId id="349" r:id="rId85"/>
    <p:sldId id="350" r:id="rId86"/>
    <p:sldId id="351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52" r:id="rId96"/>
    <p:sldId id="353" r:id="rId97"/>
    <p:sldId id="348" r:id="rId98"/>
    <p:sldId id="354" r:id="rId99"/>
    <p:sldId id="355" r:id="rId100"/>
    <p:sldId id="356" r:id="rId101"/>
    <p:sldId id="357" r:id="rId102"/>
    <p:sldId id="358" r:id="rId103"/>
    <p:sldId id="359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4" r:id="rId126"/>
    <p:sldId id="383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3" r:id="rId155"/>
    <p:sldId id="412" r:id="rId1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619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384D5-A4B2-409E-AC3C-937B37320B5A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A5600A-3641-4164-98A7-490C6C2E54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java%20programs.docx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java%20programs.docx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211"/>
            <a:ext cx="8229600" cy="5482389"/>
          </a:xfrm>
        </p:spPr>
        <p:txBody>
          <a:bodyPr/>
          <a:lstStyle/>
          <a:p>
            <a:r>
              <a:rPr lang="en-US" dirty="0" smtClean="0"/>
              <a:t>Class names are </a:t>
            </a:r>
            <a:r>
              <a:rPr lang="en-US" dirty="0">
                <a:solidFill>
                  <a:srgbClr val="C00000"/>
                </a:solidFill>
              </a:rPr>
              <a:t>nouns</a:t>
            </a:r>
            <a:r>
              <a:rPr lang="en-US" dirty="0"/>
              <a:t> that </a:t>
            </a:r>
            <a:r>
              <a:rPr lang="en-US" dirty="0">
                <a:solidFill>
                  <a:srgbClr val="C00000"/>
                </a:solidFill>
              </a:rPr>
              <a:t>start with </a:t>
            </a: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uppercase letter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a name consists of </a:t>
            </a:r>
            <a:r>
              <a:rPr lang="en-US" dirty="0">
                <a:solidFill>
                  <a:srgbClr val="C00000"/>
                </a:solidFill>
              </a:rPr>
              <a:t>multiple words</a:t>
            </a:r>
            <a:r>
              <a:rPr lang="en-US" dirty="0"/>
              <a:t>, use an </a:t>
            </a:r>
            <a:r>
              <a:rPr lang="en-US" dirty="0" smtClean="0">
                <a:solidFill>
                  <a:srgbClr val="C00000"/>
                </a:solidFill>
              </a:rPr>
              <a:t>initial uppercase</a:t>
            </a:r>
            <a:r>
              <a:rPr lang="en-US" dirty="0" smtClean="0"/>
              <a:t> </a:t>
            </a:r>
            <a:r>
              <a:rPr lang="en-US" dirty="0"/>
              <a:t>letter in each of the words. </a:t>
            </a:r>
            <a:r>
              <a:rPr lang="en-US" dirty="0" smtClean="0"/>
              <a:t>(“</a:t>
            </a:r>
            <a:r>
              <a:rPr lang="en-US" dirty="0"/>
              <a:t>camel case” or, self-referentially, “</a:t>
            </a:r>
            <a:r>
              <a:rPr lang="en-US" dirty="0" err="1">
                <a:solidFill>
                  <a:srgbClr val="C00000"/>
                </a:solidFill>
              </a:rPr>
              <a:t>CamelCase</a:t>
            </a:r>
            <a:r>
              <a:rPr lang="en-US" dirty="0" smtClean="0"/>
              <a:t>”.)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file name for the source code </a:t>
            </a:r>
            <a:r>
              <a:rPr lang="en-US" dirty="0" smtClean="0"/>
              <a:t>should be the </a:t>
            </a:r>
            <a:r>
              <a:rPr lang="en-US" dirty="0">
                <a:solidFill>
                  <a:srgbClr val="C00000"/>
                </a:solidFill>
              </a:rPr>
              <a:t>same as the name of the public class</a:t>
            </a:r>
            <a:r>
              <a:rPr lang="en-US" dirty="0"/>
              <a:t>, </a:t>
            </a:r>
            <a:r>
              <a:rPr lang="en-US" dirty="0" smtClean="0"/>
              <a:t>with the </a:t>
            </a:r>
            <a:r>
              <a:rPr lang="en-US" dirty="0"/>
              <a:t>extension </a:t>
            </a:r>
            <a:r>
              <a:rPr lang="en-US" dirty="0">
                <a:solidFill>
                  <a:srgbClr val="C00000"/>
                </a:solidFill>
              </a:rPr>
              <a:t>.java </a:t>
            </a:r>
            <a:r>
              <a:rPr lang="en-US" dirty="0" smtClean="0"/>
              <a:t>appended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FirstSample.java. (don’t </a:t>
            </a:r>
            <a:r>
              <a:rPr lang="en-US" dirty="0"/>
              <a:t>use firstsample.java</a:t>
            </a:r>
            <a:r>
              <a:rPr lang="en-US" dirty="0" smtClean="0"/>
              <a:t>.)</a:t>
            </a:r>
          </a:p>
          <a:p>
            <a:r>
              <a:rPr lang="en-US" dirty="0" smtClean="0"/>
              <a:t>To </a:t>
            </a:r>
            <a:r>
              <a:rPr lang="en-US" dirty="0"/>
              <a:t>run a compiled program, the Java virtual machine always starts execution with the code in the </a:t>
            </a:r>
            <a:r>
              <a:rPr lang="en-US" dirty="0">
                <a:solidFill>
                  <a:srgbClr val="C00000"/>
                </a:solidFill>
              </a:rPr>
              <a:t>main method</a:t>
            </a:r>
            <a:r>
              <a:rPr lang="en-US" dirty="0"/>
              <a:t> in the class you indicate.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021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java program…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The continue statement transfers control to the header of the innermost enclosing loop. </a:t>
            </a:r>
          </a:p>
          <a:p>
            <a:pPr marL="640080" lvl="2" indent="0">
              <a:buNone/>
            </a:pPr>
            <a:r>
              <a:rPr lang="en-US" dirty="0" smtClean="0"/>
              <a:t>Scanner </a:t>
            </a:r>
            <a:r>
              <a:rPr lang="en-US" dirty="0"/>
              <a:t>in = new Scanner(System.in);</a:t>
            </a:r>
          </a:p>
          <a:p>
            <a:pPr marL="640080" lvl="2" indent="0">
              <a:buNone/>
            </a:pPr>
            <a:r>
              <a:rPr lang="en-US" dirty="0"/>
              <a:t>while (sum &lt; goal)</a:t>
            </a:r>
          </a:p>
          <a:p>
            <a:pPr marL="640080" lvl="2" indent="0">
              <a:buNone/>
            </a:pPr>
            <a:r>
              <a:rPr lang="en-US" dirty="0"/>
              <a:t>{</a:t>
            </a:r>
          </a:p>
          <a:p>
            <a:pPr marL="640080" lvl="2" indent="0">
              <a:buNone/>
            </a:pPr>
            <a:r>
              <a:rPr lang="en-US" dirty="0" err="1"/>
              <a:t>System.out.print</a:t>
            </a:r>
            <a:r>
              <a:rPr lang="en-US" dirty="0"/>
              <a:t>("Enter a number: ");</a:t>
            </a:r>
          </a:p>
          <a:p>
            <a:pPr marL="640080" lvl="2" indent="0">
              <a:buNone/>
            </a:pPr>
            <a:r>
              <a:rPr lang="en-US" dirty="0"/>
              <a:t>n = </a:t>
            </a:r>
            <a:r>
              <a:rPr lang="en-US" dirty="0" err="1"/>
              <a:t>in.nextInt</a:t>
            </a:r>
            <a:r>
              <a:rPr lang="en-US" dirty="0"/>
              <a:t>();</a:t>
            </a:r>
          </a:p>
          <a:p>
            <a:pPr marL="640080" lvl="2" indent="0">
              <a:buNone/>
            </a:pPr>
            <a:r>
              <a:rPr lang="en-US" dirty="0"/>
              <a:t>if (n &lt; 0) </a:t>
            </a:r>
            <a:r>
              <a:rPr lang="en-US" b="1" dirty="0"/>
              <a:t>continue</a:t>
            </a:r>
            <a:r>
              <a:rPr lang="en-US" dirty="0"/>
              <a:t>;</a:t>
            </a:r>
          </a:p>
          <a:p>
            <a:pPr marL="640080" lvl="2" indent="0">
              <a:buNone/>
            </a:pPr>
            <a:r>
              <a:rPr lang="en-US" dirty="0"/>
              <a:t>sum += n; // not executed if n &lt; 0</a:t>
            </a:r>
          </a:p>
          <a:p>
            <a:pPr marL="640080" lvl="2" indent="0">
              <a:buNone/>
            </a:pPr>
            <a:r>
              <a:rPr lang="en-US" dirty="0"/>
              <a:t>}</a:t>
            </a:r>
          </a:p>
          <a:p>
            <a:r>
              <a:rPr lang="en-US" dirty="0" smtClean="0"/>
              <a:t>If </a:t>
            </a:r>
            <a:r>
              <a:rPr lang="en-US" dirty="0"/>
              <a:t>n &lt; 0, then the continue statement jumps immediately to the loop header, skipping </a:t>
            </a:r>
            <a:r>
              <a:rPr lang="en-US" dirty="0" smtClean="0"/>
              <a:t>the remainder </a:t>
            </a:r>
            <a:r>
              <a:rPr lang="en-US" dirty="0"/>
              <a:t>of the current iteration.</a:t>
            </a:r>
          </a:p>
        </p:txBody>
      </p:sp>
    </p:spTree>
    <p:extLst>
      <p:ext uri="{BB962C8B-B14F-4D97-AF65-F5344CB8AC3E}">
        <p14:creationId xmlns:p14="http://schemas.microsoft.com/office/powerpoint/2010/main" val="32552013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If the continue statement is used in a for loop, it jumps to the “update” part of the for loop. </a:t>
            </a:r>
          </a:p>
          <a:p>
            <a:pPr marL="365760" lvl="1" indent="0">
              <a:buNone/>
            </a:pPr>
            <a:r>
              <a:rPr lang="en-US" dirty="0" smtClean="0"/>
              <a:t>for </a:t>
            </a:r>
            <a:r>
              <a:rPr lang="en-US" dirty="0"/>
              <a:t>(count = 1; count &lt;= 100; count++)</a:t>
            </a:r>
          </a:p>
          <a:p>
            <a:pPr marL="365760" lvl="1" indent="0">
              <a:buNone/>
            </a:pPr>
            <a:r>
              <a:rPr lang="en-US" dirty="0"/>
              <a:t>{</a:t>
            </a:r>
          </a:p>
          <a:p>
            <a:pPr marL="365760" lvl="1" indent="0">
              <a:buNone/>
            </a:pPr>
            <a:r>
              <a:rPr lang="en-US" dirty="0" err="1"/>
              <a:t>System.out.print</a:t>
            </a:r>
            <a:r>
              <a:rPr lang="en-US" dirty="0"/>
              <a:t>("Enter a number, -1 to quit: ");</a:t>
            </a:r>
          </a:p>
          <a:p>
            <a:pPr marL="365760" lvl="1" indent="0">
              <a:buNone/>
            </a:pPr>
            <a:r>
              <a:rPr lang="en-US" dirty="0"/>
              <a:t>n = </a:t>
            </a:r>
            <a:r>
              <a:rPr lang="en-US" dirty="0" err="1"/>
              <a:t>in.nextInt</a:t>
            </a:r>
            <a:r>
              <a:rPr lang="en-US" dirty="0"/>
              <a:t>();</a:t>
            </a:r>
          </a:p>
          <a:p>
            <a:pPr marL="365760" lvl="1" indent="0">
              <a:buNone/>
            </a:pPr>
            <a:r>
              <a:rPr lang="en-US" dirty="0"/>
              <a:t>if (n &lt; 0) </a:t>
            </a:r>
            <a:r>
              <a:rPr lang="en-US" b="1" dirty="0"/>
              <a:t>continue</a:t>
            </a:r>
            <a:r>
              <a:rPr lang="en-US" dirty="0"/>
              <a:t>;</a:t>
            </a:r>
          </a:p>
          <a:p>
            <a:pPr marL="365760" lvl="1" indent="0">
              <a:buNone/>
            </a:pPr>
            <a:r>
              <a:rPr lang="en-US" dirty="0"/>
              <a:t>sum += n; // not executed if n &lt; 0</a:t>
            </a:r>
          </a:p>
          <a:p>
            <a:pPr marL="365760" lvl="1" indent="0">
              <a:buNone/>
            </a:pPr>
            <a:r>
              <a:rPr lang="en-US" dirty="0"/>
              <a:t>}</a:t>
            </a:r>
          </a:p>
          <a:p>
            <a:r>
              <a:rPr lang="en-US" dirty="0"/>
              <a:t>If n &lt; 0, then the continue statement jumps to the count++ statement.</a:t>
            </a:r>
          </a:p>
        </p:txBody>
      </p:sp>
    </p:spTree>
    <p:extLst>
      <p:ext uri="{BB962C8B-B14F-4D97-AF65-F5344CB8AC3E}">
        <p14:creationId xmlns:p14="http://schemas.microsoft.com/office/powerpoint/2010/main" val="24693024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If the continue statement is used in a for loop, it jumps to the “update” part of the for loop.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for </a:t>
            </a:r>
            <a:r>
              <a:rPr lang="en-US" dirty="0"/>
              <a:t>(count = 1; count &lt;= 100; count++)</a:t>
            </a:r>
          </a:p>
          <a:p>
            <a:pPr marL="365760" lvl="1" indent="0">
              <a:buNone/>
            </a:pPr>
            <a:r>
              <a:rPr lang="en-US" dirty="0"/>
              <a:t>{</a:t>
            </a:r>
          </a:p>
          <a:p>
            <a:pPr marL="365760" lvl="1" indent="0">
              <a:buNone/>
            </a:pPr>
            <a:r>
              <a:rPr lang="en-US" dirty="0" err="1"/>
              <a:t>System.out.print</a:t>
            </a:r>
            <a:r>
              <a:rPr lang="en-US" dirty="0"/>
              <a:t>("Enter a number, -1 to quit: ");</a:t>
            </a:r>
          </a:p>
          <a:p>
            <a:pPr marL="365760" lvl="1" indent="0">
              <a:buNone/>
            </a:pPr>
            <a:r>
              <a:rPr lang="en-US" dirty="0"/>
              <a:t>n = </a:t>
            </a:r>
            <a:r>
              <a:rPr lang="en-US" dirty="0" err="1"/>
              <a:t>in.nextInt</a:t>
            </a:r>
            <a:r>
              <a:rPr lang="en-US" dirty="0"/>
              <a:t>();</a:t>
            </a:r>
          </a:p>
          <a:p>
            <a:pPr marL="365760" lvl="1" indent="0">
              <a:buNone/>
            </a:pPr>
            <a:r>
              <a:rPr lang="en-US" dirty="0"/>
              <a:t>if (n &lt; 0) </a:t>
            </a:r>
            <a:r>
              <a:rPr lang="en-US" b="1" dirty="0"/>
              <a:t>continue</a:t>
            </a:r>
            <a:r>
              <a:rPr lang="en-US" dirty="0"/>
              <a:t>;</a:t>
            </a:r>
          </a:p>
          <a:p>
            <a:pPr marL="365760" lvl="1" indent="0">
              <a:buNone/>
            </a:pPr>
            <a:r>
              <a:rPr lang="en-US" dirty="0"/>
              <a:t>sum += n; // not executed if n &lt; 0</a:t>
            </a:r>
          </a:p>
          <a:p>
            <a:pPr marL="365760" lvl="1" indent="0">
              <a:buNone/>
            </a:pPr>
            <a:r>
              <a:rPr lang="en-US" dirty="0"/>
              <a:t>}</a:t>
            </a:r>
          </a:p>
          <a:p>
            <a:r>
              <a:rPr lang="en-US" dirty="0"/>
              <a:t>If n &lt; 0, then the continue statement jumps to the count++ statement</a:t>
            </a:r>
            <a:r>
              <a:rPr lang="en-US" dirty="0" smtClean="0"/>
              <a:t>.</a:t>
            </a:r>
          </a:p>
          <a:p>
            <a:r>
              <a:rPr lang="en-US" dirty="0"/>
              <a:t>There is also a labeled form of the continue statement that jumps to the header of the loop with </a:t>
            </a:r>
            <a:r>
              <a:rPr lang="en-US" dirty="0" smtClean="0"/>
              <a:t>the matching </a:t>
            </a:r>
            <a:r>
              <a:rPr lang="en-US" dirty="0"/>
              <a:t>label.</a:t>
            </a:r>
          </a:p>
        </p:txBody>
      </p:sp>
    </p:spTree>
    <p:extLst>
      <p:ext uri="{BB962C8B-B14F-4D97-AF65-F5344CB8AC3E}">
        <p14:creationId xmlns:p14="http://schemas.microsoft.com/office/powerpoint/2010/main" val="40558546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the precision of the basic integer and floating-point types is not sufficient, </a:t>
            </a:r>
            <a:r>
              <a:rPr lang="en-US" dirty="0" smtClean="0"/>
              <a:t>it </a:t>
            </a:r>
            <a:r>
              <a:rPr lang="en-US" dirty="0"/>
              <a:t>can </a:t>
            </a:r>
            <a:r>
              <a:rPr lang="en-US" dirty="0" smtClean="0"/>
              <a:t>be turned </a:t>
            </a:r>
            <a:r>
              <a:rPr lang="en-US" dirty="0"/>
              <a:t>to </a:t>
            </a:r>
            <a:r>
              <a:rPr lang="en-US" dirty="0" smtClean="0"/>
              <a:t>a couple </a:t>
            </a:r>
            <a:r>
              <a:rPr lang="en-US" dirty="0"/>
              <a:t>of handy classes in the </a:t>
            </a:r>
            <a:r>
              <a:rPr lang="en-US" dirty="0" err="1"/>
              <a:t>java.math</a:t>
            </a:r>
            <a:r>
              <a:rPr lang="en-US" dirty="0"/>
              <a:t> package: </a:t>
            </a:r>
            <a:r>
              <a:rPr lang="en-US" dirty="0" err="1"/>
              <a:t>BigInteger</a:t>
            </a:r>
            <a:r>
              <a:rPr lang="en-US" dirty="0"/>
              <a:t> and </a:t>
            </a:r>
            <a:r>
              <a:rPr lang="en-US" dirty="0" err="1"/>
              <a:t>BigDecimal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are </a:t>
            </a:r>
            <a:r>
              <a:rPr lang="en-US" dirty="0" smtClean="0"/>
              <a:t>classes for </a:t>
            </a:r>
            <a:r>
              <a:rPr lang="en-US" dirty="0"/>
              <a:t>manipulating numbers with an arbitrarily long sequence of digits.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BigInteger</a:t>
            </a:r>
            <a:r>
              <a:rPr lang="en-US" dirty="0"/>
              <a:t> </a:t>
            </a:r>
            <a:r>
              <a:rPr lang="en-US" dirty="0" smtClean="0"/>
              <a:t>class implements </a:t>
            </a:r>
            <a:r>
              <a:rPr lang="en-US" dirty="0"/>
              <a:t>arbitrary-precision integer arithmetic, and </a:t>
            </a:r>
            <a:r>
              <a:rPr lang="en-US" dirty="0" err="1"/>
              <a:t>BigDecimal</a:t>
            </a:r>
            <a:r>
              <a:rPr lang="en-US" dirty="0"/>
              <a:t> does the same for </a:t>
            </a:r>
            <a:r>
              <a:rPr lang="en-US" dirty="0" smtClean="0"/>
              <a:t>floating-point numbers</a:t>
            </a:r>
            <a:r>
              <a:rPr lang="en-US" dirty="0"/>
              <a:t>.</a:t>
            </a:r>
          </a:p>
          <a:p>
            <a:r>
              <a:rPr lang="en-US" dirty="0" smtClean="0"/>
              <a:t>Using </a:t>
            </a:r>
            <a:r>
              <a:rPr lang="en-US" dirty="0"/>
              <a:t>the static </a:t>
            </a:r>
            <a:r>
              <a:rPr lang="en-US" dirty="0" err="1"/>
              <a:t>valueOf</a:t>
            </a:r>
            <a:r>
              <a:rPr lang="en-US" dirty="0"/>
              <a:t> method </a:t>
            </a:r>
            <a:r>
              <a:rPr lang="en-US" dirty="0" smtClean="0"/>
              <a:t>an </a:t>
            </a:r>
            <a:r>
              <a:rPr lang="en-US" dirty="0"/>
              <a:t>ordinary number </a:t>
            </a:r>
            <a:r>
              <a:rPr lang="en-US" dirty="0" smtClean="0"/>
              <a:t>can be turned into </a:t>
            </a:r>
            <a:r>
              <a:rPr lang="en-US" dirty="0"/>
              <a:t>a big number: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BigInteger</a:t>
            </a:r>
            <a:r>
              <a:rPr lang="en-US" dirty="0" smtClean="0"/>
              <a:t> </a:t>
            </a:r>
            <a:r>
              <a:rPr lang="en-US" dirty="0"/>
              <a:t>a = </a:t>
            </a:r>
            <a:r>
              <a:rPr lang="en-US" dirty="0" err="1"/>
              <a:t>BigInteger.valueOf</a:t>
            </a:r>
            <a:r>
              <a:rPr lang="en-US" dirty="0"/>
              <a:t>(100);</a:t>
            </a:r>
          </a:p>
        </p:txBody>
      </p:sp>
    </p:spTree>
    <p:extLst>
      <p:ext uri="{BB962C8B-B14F-4D97-AF65-F5344CB8AC3E}">
        <p14:creationId xmlns:p14="http://schemas.microsoft.com/office/powerpoint/2010/main" val="25871628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/>
              <a:t>you cannot use the familiar mathematical operators such as + and * to combine </a:t>
            </a:r>
            <a:r>
              <a:rPr lang="en-US" dirty="0" smtClean="0"/>
              <a:t>big numbers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you must use methods such as add and multiply in the big number classes.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BigInteger</a:t>
            </a:r>
            <a:r>
              <a:rPr lang="en-US" dirty="0" smtClean="0"/>
              <a:t> </a:t>
            </a:r>
            <a:r>
              <a:rPr lang="en-US" dirty="0"/>
              <a:t>c = </a:t>
            </a:r>
            <a:r>
              <a:rPr lang="en-US" dirty="0" err="1"/>
              <a:t>a.add</a:t>
            </a:r>
            <a:r>
              <a:rPr lang="en-US" dirty="0"/>
              <a:t>(b); // c = a + b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BigInteger</a:t>
            </a:r>
            <a:r>
              <a:rPr lang="en-US" dirty="0" smtClean="0"/>
              <a:t> </a:t>
            </a:r>
            <a:r>
              <a:rPr lang="en-US" dirty="0"/>
              <a:t>d = </a:t>
            </a:r>
            <a:r>
              <a:rPr lang="en-US" dirty="0" err="1" smtClean="0"/>
              <a:t>c.multiply</a:t>
            </a:r>
            <a:r>
              <a:rPr lang="en-US" dirty="0" smtClean="0"/>
              <a:t>(</a:t>
            </a:r>
            <a:r>
              <a:rPr lang="en-US" dirty="0" err="1" smtClean="0"/>
              <a:t>b.add</a:t>
            </a:r>
            <a:r>
              <a:rPr lang="en-US" dirty="0" smtClean="0"/>
              <a:t> 					(</a:t>
            </a:r>
            <a:r>
              <a:rPr lang="en-US" dirty="0" err="1" smtClean="0"/>
              <a:t>BigInteger.valueOf</a:t>
            </a:r>
            <a:r>
              <a:rPr lang="en-US" dirty="0" smtClean="0"/>
              <a:t> (2</a:t>
            </a:r>
            <a:r>
              <a:rPr lang="en-US" dirty="0"/>
              <a:t>))); // d = c * (b + 2)</a:t>
            </a:r>
          </a:p>
        </p:txBody>
      </p:sp>
    </p:spTree>
    <p:extLst>
      <p:ext uri="{BB962C8B-B14F-4D97-AF65-F5344CB8AC3E}">
        <p14:creationId xmlns:p14="http://schemas.microsoft.com/office/powerpoint/2010/main" val="15048600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java.math.BigInteger</a:t>
            </a:r>
            <a:r>
              <a:rPr lang="en-US" b="1" dirty="0"/>
              <a:t> 1.1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BigInteger</a:t>
            </a:r>
            <a:r>
              <a:rPr lang="en-US" dirty="0"/>
              <a:t> add(</a:t>
            </a:r>
            <a:r>
              <a:rPr lang="en-US" dirty="0" err="1"/>
              <a:t>BigInteger</a:t>
            </a:r>
            <a:r>
              <a:rPr lang="en-US" dirty="0"/>
              <a:t> other)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BigInteger</a:t>
            </a:r>
            <a:r>
              <a:rPr lang="en-US" dirty="0"/>
              <a:t> subtract(</a:t>
            </a:r>
            <a:r>
              <a:rPr lang="en-US" dirty="0" err="1"/>
              <a:t>BigInteger</a:t>
            </a:r>
            <a:r>
              <a:rPr lang="en-US" dirty="0"/>
              <a:t> other)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BigInteger</a:t>
            </a:r>
            <a:r>
              <a:rPr lang="en-US" dirty="0"/>
              <a:t> multiply(</a:t>
            </a:r>
            <a:r>
              <a:rPr lang="en-US" dirty="0" err="1"/>
              <a:t>BigInteger</a:t>
            </a:r>
            <a:r>
              <a:rPr lang="en-US" dirty="0"/>
              <a:t> other)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BigInteger</a:t>
            </a:r>
            <a:r>
              <a:rPr lang="en-US" dirty="0"/>
              <a:t> divide(</a:t>
            </a:r>
            <a:r>
              <a:rPr lang="en-US" dirty="0" err="1"/>
              <a:t>BigInteger</a:t>
            </a:r>
            <a:r>
              <a:rPr lang="en-US" dirty="0"/>
              <a:t> other)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BigInteger</a:t>
            </a:r>
            <a:r>
              <a:rPr lang="en-US" dirty="0"/>
              <a:t> mod(</a:t>
            </a:r>
            <a:r>
              <a:rPr lang="en-US" dirty="0" err="1"/>
              <a:t>BigInteger</a:t>
            </a:r>
            <a:r>
              <a:rPr lang="en-US" dirty="0"/>
              <a:t> other)</a:t>
            </a:r>
          </a:p>
          <a:p>
            <a:r>
              <a:rPr lang="en-US" dirty="0"/>
              <a:t>returns the sum, difference, product, quotient, and remainder of this big integer and other.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compareTo</a:t>
            </a:r>
            <a:r>
              <a:rPr lang="en-US" dirty="0"/>
              <a:t>(</a:t>
            </a:r>
            <a:r>
              <a:rPr lang="en-US" dirty="0" err="1"/>
              <a:t>BigInteger</a:t>
            </a:r>
            <a:r>
              <a:rPr lang="en-US" dirty="0"/>
              <a:t> other)</a:t>
            </a:r>
          </a:p>
          <a:p>
            <a:r>
              <a:rPr lang="en-US" dirty="0"/>
              <a:t>returns 0 if this big integer equals other, a negative result if this big integer is less </a:t>
            </a:r>
            <a:r>
              <a:rPr lang="en-US" dirty="0" smtClean="0"/>
              <a:t>than other</a:t>
            </a:r>
            <a:r>
              <a:rPr lang="en-US" dirty="0"/>
              <a:t>, and a positive result otherwise.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static </a:t>
            </a:r>
            <a:r>
              <a:rPr lang="en-US" dirty="0" err="1"/>
              <a:t>BigInteger</a:t>
            </a:r>
            <a:r>
              <a:rPr lang="en-US" dirty="0"/>
              <a:t> </a:t>
            </a:r>
            <a:r>
              <a:rPr lang="en-US" dirty="0" err="1"/>
              <a:t>valueOf</a:t>
            </a:r>
            <a:r>
              <a:rPr lang="en-US" dirty="0"/>
              <a:t>(long x)</a:t>
            </a:r>
          </a:p>
          <a:p>
            <a:r>
              <a:rPr lang="en-US" dirty="0"/>
              <a:t>returns a big integer whose value equals x.</a:t>
            </a:r>
          </a:p>
        </p:txBody>
      </p:sp>
    </p:spTree>
    <p:extLst>
      <p:ext uri="{BB962C8B-B14F-4D97-AF65-F5344CB8AC3E}">
        <p14:creationId xmlns:p14="http://schemas.microsoft.com/office/powerpoint/2010/main" val="2426222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java.math.BigDecimal</a:t>
            </a:r>
            <a:r>
              <a:rPr lang="en-US" b="1" dirty="0"/>
              <a:t> 1.1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BigDecimal</a:t>
            </a:r>
            <a:r>
              <a:rPr lang="en-US" dirty="0"/>
              <a:t> add(</a:t>
            </a:r>
            <a:r>
              <a:rPr lang="en-US" dirty="0" err="1"/>
              <a:t>BigDecimal</a:t>
            </a:r>
            <a:r>
              <a:rPr lang="en-US" dirty="0"/>
              <a:t> other)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BigDecimal</a:t>
            </a:r>
            <a:r>
              <a:rPr lang="en-US" dirty="0"/>
              <a:t> subtract(</a:t>
            </a:r>
            <a:r>
              <a:rPr lang="en-US" dirty="0" err="1"/>
              <a:t>BigDecimal</a:t>
            </a:r>
            <a:r>
              <a:rPr lang="en-US" dirty="0"/>
              <a:t> other)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BigDecimal</a:t>
            </a:r>
            <a:r>
              <a:rPr lang="en-US" dirty="0"/>
              <a:t> multiply(</a:t>
            </a:r>
            <a:r>
              <a:rPr lang="en-US" dirty="0" err="1"/>
              <a:t>BigDecimal</a:t>
            </a:r>
            <a:r>
              <a:rPr lang="en-US" dirty="0"/>
              <a:t> other)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BigDecimal</a:t>
            </a:r>
            <a:r>
              <a:rPr lang="en-US" dirty="0"/>
              <a:t> divide(</a:t>
            </a:r>
            <a:r>
              <a:rPr lang="en-US" dirty="0" err="1"/>
              <a:t>BigDecimal</a:t>
            </a:r>
            <a:r>
              <a:rPr lang="en-US" dirty="0"/>
              <a:t> other, </a:t>
            </a:r>
            <a:r>
              <a:rPr lang="en-US" dirty="0" smtClean="0"/>
              <a:t>		 				</a:t>
            </a:r>
            <a:r>
              <a:rPr lang="en-US" dirty="0" err="1" smtClean="0"/>
              <a:t>RoundingMode</a:t>
            </a:r>
            <a:r>
              <a:rPr lang="en-US" dirty="0" smtClean="0"/>
              <a:t> </a:t>
            </a:r>
            <a:r>
              <a:rPr lang="en-US" dirty="0"/>
              <a:t>mode) </a:t>
            </a:r>
            <a:r>
              <a:rPr lang="en-US" b="1" dirty="0"/>
              <a:t>5.0</a:t>
            </a:r>
          </a:p>
          <a:p>
            <a:r>
              <a:rPr lang="en-US" dirty="0" smtClean="0"/>
              <a:t>To compute the </a:t>
            </a:r>
            <a:r>
              <a:rPr lang="en-US" dirty="0"/>
              <a:t>quotient, you must supply a </a:t>
            </a:r>
            <a:r>
              <a:rPr lang="en-US" i="1" dirty="0"/>
              <a:t>rounding mode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compareTo</a:t>
            </a:r>
            <a:r>
              <a:rPr lang="en-US" dirty="0"/>
              <a:t>(</a:t>
            </a:r>
            <a:r>
              <a:rPr lang="en-US" dirty="0" err="1"/>
              <a:t>BigDecimal</a:t>
            </a:r>
            <a:r>
              <a:rPr lang="en-US" dirty="0"/>
              <a:t> other)</a:t>
            </a:r>
          </a:p>
          <a:p>
            <a:r>
              <a:rPr lang="en-US" dirty="0"/>
              <a:t>returns 0 if this big decimal equals other, a negative result if this big decimal is less </a:t>
            </a:r>
            <a:r>
              <a:rPr lang="en-US" dirty="0" smtClean="0"/>
              <a:t>than other</a:t>
            </a:r>
            <a:r>
              <a:rPr lang="en-US" dirty="0"/>
              <a:t>, and a positive result otherwise.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static </a:t>
            </a:r>
            <a:r>
              <a:rPr lang="en-US" dirty="0" err="1"/>
              <a:t>BigDecimal</a:t>
            </a:r>
            <a:r>
              <a:rPr lang="en-US" dirty="0"/>
              <a:t> </a:t>
            </a:r>
            <a:r>
              <a:rPr lang="en-US" dirty="0" err="1"/>
              <a:t>valueOf</a:t>
            </a:r>
            <a:r>
              <a:rPr lang="en-US" dirty="0"/>
              <a:t>(long x)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static </a:t>
            </a:r>
            <a:r>
              <a:rPr lang="en-US" dirty="0" err="1"/>
              <a:t>BigDecimal</a:t>
            </a:r>
            <a:r>
              <a:rPr lang="en-US" dirty="0"/>
              <a:t> </a:t>
            </a:r>
            <a:r>
              <a:rPr lang="en-US" dirty="0" err="1"/>
              <a:t>valueOf</a:t>
            </a:r>
            <a:r>
              <a:rPr lang="en-US" dirty="0"/>
              <a:t>(long x, </a:t>
            </a:r>
            <a:r>
              <a:rPr lang="en-US" dirty="0" err="1"/>
              <a:t>int</a:t>
            </a:r>
            <a:r>
              <a:rPr lang="en-US" dirty="0"/>
              <a:t> scale)</a:t>
            </a:r>
          </a:p>
          <a:p>
            <a:r>
              <a:rPr lang="en-US" dirty="0"/>
              <a:t>returns a big decimal whose value equals x or x / 10scale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55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array is a data structure that stores a collection of values of the same type.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access </a:t>
            </a:r>
            <a:r>
              <a:rPr lang="en-US" dirty="0" smtClean="0"/>
              <a:t>each individual </a:t>
            </a:r>
            <a:r>
              <a:rPr lang="en-US" dirty="0"/>
              <a:t>value through an integer </a:t>
            </a:r>
            <a:r>
              <a:rPr lang="en-US" i="1" dirty="0"/>
              <a:t>index</a:t>
            </a:r>
            <a:r>
              <a:rPr lang="en-US" dirty="0" smtClean="0"/>
              <a:t>.</a:t>
            </a:r>
          </a:p>
          <a:p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/>
              <a:t>] is </a:t>
            </a:r>
            <a:r>
              <a:rPr lang="en-US" dirty="0" smtClean="0"/>
              <a:t>the </a:t>
            </a:r>
            <a:r>
              <a:rPr lang="en-US" i="1" dirty="0" err="1" smtClean="0"/>
              <a:t>ith</a:t>
            </a:r>
            <a:r>
              <a:rPr lang="en-US" dirty="0" smtClean="0"/>
              <a:t> </a:t>
            </a:r>
            <a:r>
              <a:rPr lang="en-US" dirty="0"/>
              <a:t>integer in the array.</a:t>
            </a:r>
          </a:p>
          <a:p>
            <a:r>
              <a:rPr lang="en-US" dirty="0" smtClean="0"/>
              <a:t>Declaration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a;</a:t>
            </a:r>
          </a:p>
          <a:p>
            <a:r>
              <a:rPr lang="en-US" dirty="0"/>
              <a:t>However, this statement only declares the variable a.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does not yet initialize a with an </a:t>
            </a:r>
            <a:r>
              <a:rPr lang="en-US" dirty="0" smtClean="0"/>
              <a:t>actual array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the new operator to create the array.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/>
              <a:t>[] a = </a:t>
            </a:r>
            <a:r>
              <a:rPr lang="en-US" b="1" dirty="0"/>
              <a:t>new </a:t>
            </a:r>
            <a:r>
              <a:rPr lang="en-US" dirty="0" err="1"/>
              <a:t>int</a:t>
            </a:r>
            <a:r>
              <a:rPr lang="en-US" dirty="0"/>
              <a:t>[100];</a:t>
            </a:r>
          </a:p>
          <a:p>
            <a:r>
              <a:rPr lang="en-US" dirty="0"/>
              <a:t>This statement declares and initializes an array of 100 integers.</a:t>
            </a:r>
          </a:p>
          <a:p>
            <a:r>
              <a:rPr lang="en-US" dirty="0"/>
              <a:t>The array length need not be a constant: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new </a:t>
            </a:r>
            <a:r>
              <a:rPr lang="en-US" dirty="0" err="1"/>
              <a:t>int</a:t>
            </a:r>
            <a:r>
              <a:rPr lang="en-US" dirty="0"/>
              <a:t>[n] creates an array of length n.</a:t>
            </a:r>
          </a:p>
        </p:txBody>
      </p:sp>
    </p:spTree>
    <p:extLst>
      <p:ext uri="{BB962C8B-B14F-4D97-AF65-F5344CB8AC3E}">
        <p14:creationId xmlns:p14="http://schemas.microsoft.com/office/powerpoint/2010/main" val="12185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r>
              <a:rPr lang="en-US" dirty="0"/>
              <a:t>You can define an array variable either as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a</a:t>
            </a:r>
            <a:r>
              <a:rPr lang="en-US" dirty="0" smtClean="0"/>
              <a:t>;	or </a:t>
            </a:r>
            <a:r>
              <a:rPr lang="en-US" dirty="0"/>
              <a:t>as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a[];</a:t>
            </a:r>
          </a:p>
          <a:p>
            <a:r>
              <a:rPr lang="en-US" dirty="0"/>
              <a:t>Most Java programmers prefer the former style because it neatly separates the type </a:t>
            </a:r>
            <a:r>
              <a:rPr lang="en-US" dirty="0" err="1"/>
              <a:t>int</a:t>
            </a:r>
            <a:r>
              <a:rPr lang="en-US" dirty="0" smtClean="0"/>
              <a:t>[] (</a:t>
            </a:r>
            <a:r>
              <a:rPr lang="en-US" dirty="0"/>
              <a:t>integer array) from the variable name</a:t>
            </a:r>
            <a:r>
              <a:rPr lang="en-US" dirty="0" smtClean="0"/>
              <a:t>.</a:t>
            </a:r>
          </a:p>
          <a:p>
            <a:r>
              <a:rPr lang="en-US" dirty="0"/>
              <a:t>The array elements are </a:t>
            </a:r>
            <a:r>
              <a:rPr lang="en-US" i="1" dirty="0"/>
              <a:t>numbered from 0 to 99 </a:t>
            </a:r>
            <a:r>
              <a:rPr lang="en-US" dirty="0"/>
              <a:t>(and not 1 to 100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a = new </a:t>
            </a:r>
            <a:r>
              <a:rPr lang="en-US" dirty="0" err="1"/>
              <a:t>int</a:t>
            </a:r>
            <a:r>
              <a:rPr lang="en-US" dirty="0"/>
              <a:t>[100];</a:t>
            </a:r>
          </a:p>
          <a:p>
            <a:pPr marL="0" indent="0">
              <a:buNone/>
            </a:pPr>
            <a:r>
              <a:rPr lang="nn-NO" dirty="0" smtClean="0"/>
              <a:t>	for </a:t>
            </a:r>
            <a:r>
              <a:rPr lang="nn-NO" dirty="0"/>
              <a:t>(int i = 0; i &lt; 100; i++)</a:t>
            </a:r>
          </a:p>
          <a:p>
            <a:pPr marL="0" indent="0">
              <a:buNone/>
            </a:pPr>
            <a:r>
              <a:rPr lang="en-US" dirty="0" smtClean="0"/>
              <a:t>		a[</a:t>
            </a:r>
            <a:r>
              <a:rPr lang="en-US" dirty="0" err="1" smtClean="0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 </a:t>
            </a:r>
            <a:r>
              <a:rPr lang="en-US" dirty="0" smtClean="0"/>
              <a:t>	// </a:t>
            </a:r>
            <a:r>
              <a:rPr lang="en-US" dirty="0"/>
              <a:t>fills </a:t>
            </a:r>
            <a:r>
              <a:rPr lang="en-US" dirty="0" smtClean="0"/>
              <a:t> </a:t>
            </a:r>
            <a:r>
              <a:rPr lang="en-US" dirty="0"/>
              <a:t>with numbers 0 to 99</a:t>
            </a:r>
          </a:p>
        </p:txBody>
      </p:sp>
      <p:sp>
        <p:nvSpPr>
          <p:cNvPr id="4" name="Rectangle 3"/>
          <p:cNvSpPr/>
          <p:nvPr/>
        </p:nvSpPr>
        <p:spPr>
          <a:xfrm>
            <a:off x="-32084" y="55626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If you construct an array with 100 elements and then try to access the element </a:t>
            </a:r>
            <a:r>
              <a:rPr lang="en-US" sz="1400" dirty="0">
                <a:latin typeface="CourierNewPSMT"/>
              </a:rPr>
              <a:t>a[100] </a:t>
            </a:r>
            <a:r>
              <a:rPr lang="en-US" dirty="0">
                <a:latin typeface="TimesNewRomanPSMT"/>
              </a:rPr>
              <a:t>(or</a:t>
            </a:r>
          </a:p>
          <a:p>
            <a:r>
              <a:rPr lang="en-US" dirty="0">
                <a:latin typeface="TimesNewRomanPSMT"/>
              </a:rPr>
              <a:t>any other index outside the range 0 . . . 99), your program will terminate with an “array</a:t>
            </a:r>
          </a:p>
          <a:p>
            <a:r>
              <a:rPr lang="en-US" dirty="0">
                <a:latin typeface="TimesNewRomanPSMT"/>
              </a:rPr>
              <a:t>index out of bounds” exception.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When you create an array of numbers, all elements are initialized with zero. </a:t>
            </a:r>
            <a:endParaRPr lang="en-US" dirty="0" smtClean="0"/>
          </a:p>
          <a:p>
            <a:r>
              <a:rPr lang="en-US" dirty="0" smtClean="0"/>
              <a:t>Arrays </a:t>
            </a:r>
            <a:r>
              <a:rPr lang="en-US" dirty="0"/>
              <a:t>of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smtClean="0"/>
              <a:t>are initialized </a:t>
            </a:r>
            <a:r>
              <a:rPr lang="en-US" dirty="0"/>
              <a:t>with false. </a:t>
            </a:r>
            <a:endParaRPr lang="en-US" dirty="0" smtClean="0"/>
          </a:p>
          <a:p>
            <a:r>
              <a:rPr lang="en-US" dirty="0" smtClean="0"/>
              <a:t>Arrays </a:t>
            </a:r>
            <a:r>
              <a:rPr lang="en-US" dirty="0"/>
              <a:t>of objects are initialized with the special value null, which </a:t>
            </a:r>
            <a:r>
              <a:rPr lang="en-US" dirty="0" smtClean="0"/>
              <a:t>indicates that </a:t>
            </a:r>
            <a:r>
              <a:rPr lang="en-US" dirty="0"/>
              <a:t>they do not (yet) hold any objects. </a:t>
            </a:r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String</a:t>
            </a:r>
            <a:r>
              <a:rPr lang="en-US" dirty="0"/>
              <a:t>[] names = new String[10];</a:t>
            </a:r>
          </a:p>
          <a:p>
            <a:r>
              <a:rPr lang="en-US" dirty="0"/>
              <a:t>creates an array of ten strings, all of which are null.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want the array to hold empty strings</a:t>
            </a:r>
            <a:r>
              <a:rPr lang="en-US" dirty="0" smtClean="0"/>
              <a:t>, you </a:t>
            </a:r>
            <a:r>
              <a:rPr lang="en-US" dirty="0"/>
              <a:t>must supply them:</a:t>
            </a:r>
          </a:p>
          <a:p>
            <a:pPr marL="0" indent="0">
              <a:buNone/>
            </a:pPr>
            <a:r>
              <a:rPr lang="nn-NO" dirty="0" smtClean="0"/>
              <a:t>	for </a:t>
            </a:r>
            <a:r>
              <a:rPr lang="nn-NO" dirty="0"/>
              <a:t>(int i = 0; i &lt; 10; i++) names[i] = "";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main method </a:t>
            </a:r>
            <a:r>
              <a:rPr lang="en-US" dirty="0"/>
              <a:t>must be declared </a:t>
            </a:r>
            <a:r>
              <a:rPr lang="en-US" dirty="0" smtClean="0">
                <a:solidFill>
                  <a:srgbClr val="C00000"/>
                </a:solidFill>
              </a:rPr>
              <a:t>public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static keyword </a:t>
            </a:r>
            <a:r>
              <a:rPr lang="en-US" dirty="0" smtClean="0"/>
              <a:t>indicates that a member variable or method </a:t>
            </a:r>
            <a:r>
              <a:rPr lang="en-US" dirty="0" smtClean="0">
                <a:solidFill>
                  <a:srgbClr val="C00000"/>
                </a:solidFill>
              </a:rPr>
              <a:t>can be accessed without</a:t>
            </a:r>
            <a:r>
              <a:rPr lang="en-US" dirty="0" smtClean="0"/>
              <a:t> requiring an instantiation of the class to which it belongs. </a:t>
            </a:r>
            <a:endParaRPr lang="en-US" dirty="0"/>
          </a:p>
          <a:p>
            <a:r>
              <a:rPr lang="en-US" dirty="0" smtClean="0"/>
              <a:t>It means that you can call a method, even if you have never created the </a:t>
            </a:r>
            <a:r>
              <a:rPr lang="en-US" dirty="0" smtClean="0">
                <a:solidFill>
                  <a:srgbClr val="C00000"/>
                </a:solidFill>
              </a:rPr>
              <a:t>object </a:t>
            </a:r>
            <a:r>
              <a:rPr lang="en-US" dirty="0" smtClean="0"/>
              <a:t>to which it belongs.</a:t>
            </a:r>
          </a:p>
          <a:p>
            <a:r>
              <a:rPr lang="en-US" dirty="0"/>
              <a:t>In Java, the code for any method must be started by an opening </a:t>
            </a:r>
            <a:r>
              <a:rPr lang="en-US" dirty="0" smtClean="0"/>
              <a:t>brace </a:t>
            </a:r>
            <a:r>
              <a:rPr lang="en-US" dirty="0" smtClean="0">
                <a:solidFill>
                  <a:srgbClr val="C00000"/>
                </a:solidFill>
              </a:rPr>
              <a:t>{ </a:t>
            </a:r>
            <a:r>
              <a:rPr lang="en-US" dirty="0">
                <a:solidFill>
                  <a:srgbClr val="C00000"/>
                </a:solidFill>
              </a:rPr>
              <a:t>and ended by a closing brace </a:t>
            </a:r>
            <a:r>
              <a:rPr lang="en-US" dirty="0" smtClean="0">
                <a:solidFill>
                  <a:srgbClr val="C00000"/>
                </a:solidFill>
              </a:rPr>
              <a:t>}</a:t>
            </a:r>
          </a:p>
          <a:p>
            <a:r>
              <a:rPr lang="en-US" dirty="0" err="1"/>
              <a:t>System.out</a:t>
            </a:r>
            <a:r>
              <a:rPr lang="en-US" dirty="0"/>
              <a:t> object </a:t>
            </a:r>
            <a:r>
              <a:rPr lang="en-US" dirty="0" smtClean="0"/>
              <a:t>calls </a:t>
            </a:r>
            <a:r>
              <a:rPr lang="en-US" dirty="0"/>
              <a:t>its </a:t>
            </a:r>
            <a:r>
              <a:rPr lang="en-US" dirty="0" err="1"/>
              <a:t>println</a:t>
            </a:r>
            <a:r>
              <a:rPr lang="en-US" dirty="0"/>
              <a:t> </a:t>
            </a:r>
            <a:r>
              <a:rPr lang="en-US" dirty="0" smtClean="0"/>
              <a:t>method</a:t>
            </a:r>
          </a:p>
          <a:p>
            <a:r>
              <a:rPr lang="en-US" dirty="0"/>
              <a:t>Java uses the general syntax</a:t>
            </a:r>
          </a:p>
          <a:p>
            <a:pPr marL="0" indent="0"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object</a:t>
            </a:r>
            <a:r>
              <a:rPr lang="en-US" dirty="0" err="1" smtClean="0"/>
              <a:t>.</a:t>
            </a:r>
            <a:r>
              <a:rPr lang="en-US" i="1" dirty="0" err="1" smtClean="0"/>
              <a:t>method</a:t>
            </a:r>
            <a:r>
              <a:rPr lang="en-US" dirty="0" smtClean="0"/>
              <a:t>(</a:t>
            </a:r>
            <a:r>
              <a:rPr lang="en-US" i="1" dirty="0" smtClean="0"/>
              <a:t>parameters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021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java program…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/>
              <a:t>To find the number of elements of an array, use </a:t>
            </a:r>
            <a:r>
              <a:rPr lang="en-US" i="1" dirty="0" err="1" smtClean="0"/>
              <a:t>array</a:t>
            </a:r>
            <a:r>
              <a:rPr lang="en-US" dirty="0" err="1" smtClean="0"/>
              <a:t>.length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nn-NO" dirty="0" smtClean="0"/>
              <a:t>	for </a:t>
            </a:r>
            <a:r>
              <a:rPr lang="nn-NO" dirty="0"/>
              <a:t>(int i = 0; i &lt; </a:t>
            </a:r>
            <a:r>
              <a:rPr lang="nn-NO" b="1" dirty="0"/>
              <a:t>a.length; </a:t>
            </a:r>
            <a:r>
              <a:rPr lang="nn-NO" dirty="0"/>
              <a:t>i++)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System.out.println</a:t>
            </a:r>
            <a:r>
              <a:rPr lang="en-US" dirty="0" smtClean="0"/>
              <a:t>(a[</a:t>
            </a:r>
            <a:r>
              <a:rPr lang="en-US" dirty="0" err="1" smtClean="0"/>
              <a:t>i</a:t>
            </a:r>
            <a:r>
              <a:rPr lang="en-US" dirty="0" smtClean="0"/>
              <a:t>]);</a:t>
            </a:r>
          </a:p>
          <a:p>
            <a:r>
              <a:rPr lang="en-US" dirty="0"/>
              <a:t>Once you create an array, you cannot change its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If </a:t>
            </a:r>
            <a:r>
              <a:rPr lang="en-US" dirty="0"/>
              <a:t>you frequently need to expand the size of an array while your program </a:t>
            </a:r>
            <a:r>
              <a:rPr lang="en-US" dirty="0" smtClean="0"/>
              <a:t>is running</a:t>
            </a:r>
            <a:r>
              <a:rPr lang="en-US" dirty="0"/>
              <a:t>, </a:t>
            </a:r>
            <a:r>
              <a:rPr lang="en-US" dirty="0" smtClean="0"/>
              <a:t>use </a:t>
            </a:r>
            <a:r>
              <a:rPr lang="en-US" dirty="0"/>
              <a:t>a different data structure called an </a:t>
            </a:r>
            <a:r>
              <a:rPr lang="en-US" i="1" dirty="0"/>
              <a:t>array list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“for each”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Java has a powerful looping construct that allows you to loop through each element in an array </a:t>
            </a:r>
            <a:r>
              <a:rPr lang="en-US" dirty="0" smtClean="0"/>
              <a:t> </a:t>
            </a:r>
            <a:r>
              <a:rPr lang="en-US" dirty="0"/>
              <a:t>without having to fuss with index values.</a:t>
            </a:r>
          </a:p>
          <a:p>
            <a:r>
              <a:rPr lang="en-US" dirty="0"/>
              <a:t>The </a:t>
            </a:r>
            <a:r>
              <a:rPr lang="en-US" i="1" dirty="0"/>
              <a:t>enhanced </a:t>
            </a:r>
            <a:r>
              <a:rPr lang="en-US" dirty="0"/>
              <a:t>for loop</a:t>
            </a:r>
          </a:p>
          <a:p>
            <a:pPr marL="0" indent="0">
              <a:buNone/>
            </a:pPr>
            <a:r>
              <a:rPr lang="en-US" dirty="0" smtClean="0"/>
              <a:t>	for </a:t>
            </a:r>
            <a:r>
              <a:rPr lang="en-US" dirty="0"/>
              <a:t>(</a:t>
            </a:r>
            <a:r>
              <a:rPr lang="en-US" i="1" dirty="0"/>
              <a:t>variable </a:t>
            </a:r>
            <a:r>
              <a:rPr lang="en-US" dirty="0"/>
              <a:t>: </a:t>
            </a:r>
            <a:r>
              <a:rPr lang="en-US" i="1" dirty="0"/>
              <a:t>collection</a:t>
            </a:r>
            <a:r>
              <a:rPr lang="en-US" dirty="0"/>
              <a:t>) </a:t>
            </a:r>
            <a:r>
              <a:rPr lang="en-US" i="1" dirty="0"/>
              <a:t>statement</a:t>
            </a:r>
          </a:p>
          <a:p>
            <a:r>
              <a:rPr lang="en-US" dirty="0"/>
              <a:t>sets the given variable to each element of the collection and then executes the statement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/>
              <a:t>collection </a:t>
            </a:r>
            <a:r>
              <a:rPr lang="en-US" dirty="0"/>
              <a:t>expression must be an array or an object of a class </a:t>
            </a:r>
            <a:r>
              <a:rPr lang="en-US" dirty="0" smtClean="0"/>
              <a:t>that implements </a:t>
            </a:r>
            <a:r>
              <a:rPr lang="en-US" dirty="0"/>
              <a:t>the </a:t>
            </a:r>
            <a:r>
              <a:rPr lang="en-US" dirty="0" err="1"/>
              <a:t>Iterable</a:t>
            </a:r>
            <a:r>
              <a:rPr lang="en-US" dirty="0"/>
              <a:t> interface, such as </a:t>
            </a:r>
            <a:r>
              <a:rPr lang="en-US" dirty="0" err="1"/>
              <a:t>ArrayList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	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element : a)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(element</a:t>
            </a:r>
            <a:r>
              <a:rPr lang="en-US" dirty="0"/>
              <a:t>);</a:t>
            </a:r>
          </a:p>
          <a:p>
            <a:r>
              <a:rPr lang="en-US" dirty="0"/>
              <a:t>prints each element of the array a on a separate line.</a:t>
            </a:r>
          </a:p>
        </p:txBody>
      </p:sp>
    </p:spTree>
    <p:extLst>
      <p:ext uri="{BB962C8B-B14F-4D97-AF65-F5344CB8AC3E}">
        <p14:creationId xmlns:p14="http://schemas.microsoft.com/office/powerpoint/2010/main" val="42062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8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Array Initializers and Anonymous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Java has a shorthand to create an array object and supply initial values at the same time. You need not call new when you use this syntax.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/>
              <a:t>[] </a:t>
            </a:r>
            <a:r>
              <a:rPr lang="en-US" dirty="0" err="1"/>
              <a:t>smallPrimes</a:t>
            </a:r>
            <a:r>
              <a:rPr lang="en-US" dirty="0"/>
              <a:t> = { 2, 3, 5, 7, 11, 13 </a:t>
            </a:r>
            <a:r>
              <a:rPr lang="en-US" dirty="0" smtClean="0"/>
              <a:t>};</a:t>
            </a:r>
          </a:p>
          <a:p>
            <a:r>
              <a:rPr lang="en-US" dirty="0" smtClean="0"/>
              <a:t>You </a:t>
            </a:r>
            <a:r>
              <a:rPr lang="en-US" dirty="0"/>
              <a:t>can even initialize an </a:t>
            </a:r>
            <a:r>
              <a:rPr lang="en-US" i="1" dirty="0"/>
              <a:t>anonymous array:</a:t>
            </a:r>
          </a:p>
          <a:p>
            <a:pPr marL="0" indent="0">
              <a:buNone/>
            </a:pPr>
            <a:r>
              <a:rPr lang="en-US" dirty="0" smtClean="0"/>
              <a:t>	new </a:t>
            </a:r>
            <a:r>
              <a:rPr lang="en-US" dirty="0" err="1"/>
              <a:t>int</a:t>
            </a:r>
            <a:r>
              <a:rPr lang="en-US" dirty="0"/>
              <a:t>[] { 17, 19, 23, 29, 31, 37 }</a:t>
            </a:r>
          </a:p>
          <a:p>
            <a:r>
              <a:rPr lang="en-US" dirty="0"/>
              <a:t>This expression allocates a new array and fills it with the values inside the </a:t>
            </a:r>
            <a:r>
              <a:rPr lang="en-US" dirty="0" smtClean="0"/>
              <a:t>braces and </a:t>
            </a:r>
            <a:r>
              <a:rPr lang="en-US" dirty="0"/>
              <a:t>sets the array size accordingly.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use this syntax to reinitialize </a:t>
            </a:r>
            <a:r>
              <a:rPr lang="en-US" dirty="0" smtClean="0"/>
              <a:t>an array </a:t>
            </a:r>
            <a:r>
              <a:rPr lang="en-US" dirty="0"/>
              <a:t>without creating a new variable.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smallPrimes</a:t>
            </a:r>
            <a:r>
              <a:rPr lang="en-US" dirty="0" smtClean="0"/>
              <a:t> </a:t>
            </a:r>
            <a:r>
              <a:rPr lang="en-US" dirty="0"/>
              <a:t>= new </a:t>
            </a:r>
            <a:r>
              <a:rPr lang="en-US" dirty="0" err="1"/>
              <a:t>int</a:t>
            </a:r>
            <a:r>
              <a:rPr lang="en-US" dirty="0"/>
              <a:t>[] { 17, 19, 23, 29, 31, 37 };</a:t>
            </a:r>
          </a:p>
          <a:p>
            <a:r>
              <a:rPr lang="en-US" dirty="0"/>
              <a:t>is shorthand for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anonymous = { 17, 19, 23, 29, 31, 37 };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smallPrimes</a:t>
            </a:r>
            <a:r>
              <a:rPr lang="en-US" dirty="0" smtClean="0"/>
              <a:t> </a:t>
            </a:r>
            <a:r>
              <a:rPr lang="en-US" dirty="0"/>
              <a:t>= anonymous;</a:t>
            </a:r>
          </a:p>
        </p:txBody>
      </p:sp>
    </p:spTree>
    <p:extLst>
      <p:ext uri="{BB962C8B-B14F-4D97-AF65-F5344CB8AC3E}">
        <p14:creationId xmlns:p14="http://schemas.microsoft.com/office/powerpoint/2010/main" val="6654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Array Copying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copy one array variable into another, but then </a:t>
            </a:r>
            <a:r>
              <a:rPr lang="en-US" i="1" dirty="0"/>
              <a:t>both variables refer to the same array: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</a:t>
            </a:r>
            <a:r>
              <a:rPr lang="en-US" dirty="0" err="1"/>
              <a:t>luckyNumbers</a:t>
            </a:r>
            <a:r>
              <a:rPr lang="en-US" dirty="0"/>
              <a:t> = </a:t>
            </a:r>
            <a:r>
              <a:rPr lang="en-US" dirty="0" err="1"/>
              <a:t>smallPrimes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luckyNumbers</a:t>
            </a:r>
            <a:r>
              <a:rPr lang="en-US" dirty="0" smtClean="0"/>
              <a:t>[5</a:t>
            </a:r>
            <a:r>
              <a:rPr lang="en-US" dirty="0"/>
              <a:t>] = 12; // now </a:t>
            </a:r>
            <a:r>
              <a:rPr lang="en-US" dirty="0" err="1"/>
              <a:t>smallPrimes</a:t>
            </a:r>
            <a:r>
              <a:rPr lang="en-US" dirty="0"/>
              <a:t>[5] is also 12</a:t>
            </a:r>
          </a:p>
          <a:p>
            <a:r>
              <a:rPr lang="en-US" dirty="0" smtClean="0"/>
              <a:t>If </a:t>
            </a:r>
            <a:r>
              <a:rPr lang="en-US" dirty="0"/>
              <a:t>you actually want to copy all values of one array into a new array</a:t>
            </a:r>
            <a:r>
              <a:rPr lang="en-US" dirty="0" smtClean="0"/>
              <a:t>, you </a:t>
            </a:r>
            <a:r>
              <a:rPr lang="en-US" dirty="0"/>
              <a:t>use the </a:t>
            </a:r>
            <a:r>
              <a:rPr lang="en-US" dirty="0" err="1"/>
              <a:t>copyOf</a:t>
            </a:r>
            <a:r>
              <a:rPr lang="en-US" dirty="0"/>
              <a:t> method in the Arrays class: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</a:t>
            </a:r>
            <a:r>
              <a:rPr lang="en-US" dirty="0" err="1"/>
              <a:t>copiedLuckyNumbers</a:t>
            </a:r>
            <a:r>
              <a:rPr lang="en-US" dirty="0"/>
              <a:t> = </a:t>
            </a:r>
            <a:r>
              <a:rPr lang="en-US" dirty="0" err="1" smtClean="0"/>
              <a:t>Arrays.copyOf</a:t>
            </a:r>
            <a:r>
              <a:rPr lang="en-US" dirty="0" smtClean="0"/>
              <a:t>(</a:t>
            </a:r>
            <a:r>
              <a:rPr lang="en-US" dirty="0" err="1" smtClean="0"/>
              <a:t>luckyNumbers</a:t>
            </a:r>
            <a:r>
              <a:rPr lang="en-US" dirty="0"/>
              <a:t>, </a:t>
            </a:r>
            <a:r>
              <a:rPr lang="en-US" dirty="0" smtClean="0"/>
              <a:t>					</a:t>
            </a:r>
            <a:r>
              <a:rPr lang="en-US" dirty="0" err="1" smtClean="0"/>
              <a:t>luckyNumbers.length</a:t>
            </a:r>
            <a:r>
              <a:rPr lang="en-US" dirty="0"/>
              <a:t>);</a:t>
            </a:r>
          </a:p>
          <a:p>
            <a:r>
              <a:rPr lang="en-US" dirty="0" smtClean="0"/>
              <a:t>The </a:t>
            </a:r>
            <a:r>
              <a:rPr lang="en-US" dirty="0"/>
              <a:t>second parameter is the length of the new array. A common use of this method is to </a:t>
            </a:r>
            <a:r>
              <a:rPr lang="en-US" dirty="0" smtClean="0"/>
              <a:t>increase the </a:t>
            </a:r>
            <a:r>
              <a:rPr lang="en-US" dirty="0"/>
              <a:t>size of an array: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luckyNumbers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Arrays.copyOf</a:t>
            </a:r>
            <a:r>
              <a:rPr lang="en-US" dirty="0"/>
              <a:t>(</a:t>
            </a:r>
            <a:r>
              <a:rPr lang="en-US" dirty="0" err="1"/>
              <a:t>luckyNumbers</a:t>
            </a:r>
            <a:r>
              <a:rPr lang="en-US" dirty="0"/>
              <a:t>, 2 * </a:t>
            </a:r>
            <a:r>
              <a:rPr lang="en-US" dirty="0" smtClean="0"/>
              <a:t>						</a:t>
            </a:r>
            <a:r>
              <a:rPr lang="en-US" dirty="0" err="1" smtClean="0"/>
              <a:t>luckyNumbers.length</a:t>
            </a:r>
            <a:r>
              <a:rPr lang="en-US" dirty="0"/>
              <a:t>);</a:t>
            </a:r>
          </a:p>
          <a:p>
            <a:r>
              <a:rPr lang="en-US" dirty="0"/>
              <a:t>The additional elements are filled with 0 if the array contains numbers, false if the array </a:t>
            </a:r>
            <a:r>
              <a:rPr lang="en-US" dirty="0" smtClean="0"/>
              <a:t>contains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/>
              <a:t>values. </a:t>
            </a:r>
            <a:endParaRPr lang="en-US" dirty="0" smtClean="0"/>
          </a:p>
          <a:p>
            <a:r>
              <a:rPr lang="en-US" dirty="0" smtClean="0"/>
              <a:t>Conversely</a:t>
            </a:r>
            <a:r>
              <a:rPr lang="en-US" dirty="0"/>
              <a:t>, if the length is less than the length of the original array, only the </a:t>
            </a:r>
            <a:r>
              <a:rPr lang="en-US" dirty="0" smtClean="0"/>
              <a:t>initial values </a:t>
            </a:r>
            <a:r>
              <a:rPr lang="en-US" dirty="0"/>
              <a:t>are copied.</a:t>
            </a:r>
          </a:p>
        </p:txBody>
      </p:sp>
    </p:spTree>
    <p:extLst>
      <p:ext uri="{BB962C8B-B14F-4D97-AF65-F5344CB8AC3E}">
        <p14:creationId xmlns:p14="http://schemas.microsoft.com/office/powerpoint/2010/main" val="20103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71675"/>
            <a:ext cx="73342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940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Command-Line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486400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dirty="0" smtClean="0"/>
              <a:t>Java program </a:t>
            </a:r>
            <a:r>
              <a:rPr lang="en-US" dirty="0"/>
              <a:t>has a main method with a String[] </a:t>
            </a:r>
            <a:r>
              <a:rPr lang="en-US" dirty="0" err="1"/>
              <a:t>args</a:t>
            </a:r>
            <a:r>
              <a:rPr lang="en-US" dirty="0"/>
              <a:t> parameter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parameter indicates that the </a:t>
            </a:r>
            <a:r>
              <a:rPr lang="en-US" dirty="0" smtClean="0"/>
              <a:t>main method </a:t>
            </a:r>
            <a:r>
              <a:rPr lang="en-US" dirty="0"/>
              <a:t>receives an array of </a:t>
            </a:r>
            <a:r>
              <a:rPr lang="en-US" dirty="0" smtClean="0"/>
              <a:t>strings – the arguments </a:t>
            </a:r>
            <a:r>
              <a:rPr lang="en-US" dirty="0"/>
              <a:t>specified on the command line.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042737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Message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void main(String[]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[0].equals("-h"))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("Hello,");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[0].equals("-g"))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("Goodbye,");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print the other command-line arguments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args.length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 " 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]);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("!");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52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program is called as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java Message -g cruel world</a:t>
            </a:r>
          </a:p>
          <a:p>
            <a:pPr marL="0" indent="0">
              <a:buNone/>
            </a:pPr>
            <a:r>
              <a:rPr lang="en-US" dirty="0"/>
              <a:t>then the </a:t>
            </a:r>
            <a:r>
              <a:rPr lang="en-US" dirty="0" err="1"/>
              <a:t>args</a:t>
            </a:r>
            <a:r>
              <a:rPr lang="en-US" dirty="0"/>
              <a:t> array has the following contents:</a:t>
            </a:r>
          </a:p>
          <a:p>
            <a:pPr marL="0" indent="0">
              <a:buNone/>
            </a:pPr>
            <a:r>
              <a:rPr lang="en-US" dirty="0" err="1"/>
              <a:t>args</a:t>
            </a:r>
            <a:r>
              <a:rPr lang="en-US" dirty="0"/>
              <a:t>[0]: "-g"</a:t>
            </a:r>
          </a:p>
          <a:p>
            <a:pPr marL="0" indent="0">
              <a:buNone/>
            </a:pPr>
            <a:r>
              <a:rPr lang="en-US" dirty="0" err="1"/>
              <a:t>args</a:t>
            </a:r>
            <a:r>
              <a:rPr lang="en-US" dirty="0"/>
              <a:t>[1]: "cruel"</a:t>
            </a:r>
          </a:p>
          <a:p>
            <a:pPr marL="0" indent="0">
              <a:buNone/>
            </a:pPr>
            <a:r>
              <a:rPr lang="en-US" dirty="0" err="1"/>
              <a:t>args</a:t>
            </a:r>
            <a:r>
              <a:rPr lang="en-US" dirty="0"/>
              <a:t>[2]: "world"</a:t>
            </a:r>
          </a:p>
          <a:p>
            <a:pPr marL="0" indent="0">
              <a:buNone/>
            </a:pPr>
            <a:r>
              <a:rPr lang="en-US" dirty="0"/>
              <a:t>The program prints the message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Goodbye, cruel world!</a:t>
            </a:r>
          </a:p>
        </p:txBody>
      </p:sp>
    </p:spTree>
    <p:extLst>
      <p:ext uri="{BB962C8B-B14F-4D97-AF65-F5344CB8AC3E}">
        <p14:creationId xmlns:p14="http://schemas.microsoft.com/office/powerpoint/2010/main" val="42920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</a:t>
            </a:r>
            <a:r>
              <a:rPr lang="en-US" dirty="0">
                <a:hlinkClick r:id="rId2" action="ppaction://hlinkfile"/>
              </a:rPr>
              <a:t>sort</a:t>
            </a:r>
            <a:r>
              <a:rPr lang="en-US" dirty="0"/>
              <a:t> an array of numbers, you can use one of the sort methods in the Arrays class: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a = new </a:t>
            </a:r>
            <a:r>
              <a:rPr lang="en-US" dirty="0" err="1"/>
              <a:t>int</a:t>
            </a:r>
            <a:r>
              <a:rPr lang="en-US" dirty="0"/>
              <a:t>[10000];</a:t>
            </a:r>
          </a:p>
          <a:p>
            <a:pPr marL="0" indent="0">
              <a:buNone/>
            </a:pPr>
            <a:r>
              <a:rPr lang="en-US" dirty="0" smtClean="0"/>
              <a:t>	. </a:t>
            </a:r>
            <a:r>
              <a:rPr lang="en-US" dirty="0"/>
              <a:t>. 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Arrays.sort</a:t>
            </a:r>
            <a:r>
              <a:rPr lang="en-US" dirty="0" smtClean="0"/>
              <a:t>(a</a:t>
            </a:r>
            <a:r>
              <a:rPr lang="en-US" dirty="0"/>
              <a:t>)</a:t>
            </a:r>
          </a:p>
          <a:p>
            <a:r>
              <a:rPr lang="en-US" dirty="0"/>
              <a:t>This method uses a tuned version of the </a:t>
            </a:r>
            <a:r>
              <a:rPr lang="en-US" dirty="0" err="1"/>
              <a:t>QuickSort</a:t>
            </a:r>
            <a:r>
              <a:rPr lang="en-US" dirty="0"/>
              <a:t> algorithm that is claimed to be very efficient </a:t>
            </a:r>
            <a:r>
              <a:rPr lang="en-US" dirty="0" smtClean="0"/>
              <a:t>on most </a:t>
            </a:r>
            <a:r>
              <a:rPr lang="en-US" dirty="0"/>
              <a:t>data sets.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Arrays class provides several other convenience methods for arrays</a:t>
            </a:r>
          </a:p>
        </p:txBody>
      </p:sp>
    </p:spTree>
    <p:extLst>
      <p:ext uri="{BB962C8B-B14F-4D97-AF65-F5344CB8AC3E}">
        <p14:creationId xmlns:p14="http://schemas.microsoft.com/office/powerpoint/2010/main" val="39132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Multidimensional arrays use more than one index to access array elements.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used for </a:t>
            </a:r>
            <a:r>
              <a:rPr lang="en-US" dirty="0" smtClean="0"/>
              <a:t>tables and </a:t>
            </a:r>
            <a:r>
              <a:rPr lang="en-US" dirty="0"/>
              <a:t>other more complex arrangements</a:t>
            </a:r>
            <a:r>
              <a:rPr lang="en-US" dirty="0" smtClean="0"/>
              <a:t>.</a:t>
            </a:r>
          </a:p>
          <a:p>
            <a:r>
              <a:rPr lang="en-US" dirty="0"/>
              <a:t>Declaring a two-dimensional array in Java is simple enough. For example:</a:t>
            </a:r>
          </a:p>
          <a:p>
            <a:pPr marL="0" indent="0">
              <a:buNone/>
            </a:pPr>
            <a:r>
              <a:rPr lang="en-US" dirty="0" smtClean="0"/>
              <a:t>	double</a:t>
            </a:r>
            <a:r>
              <a:rPr lang="en-US" dirty="0"/>
              <a:t>[][] balances;</a:t>
            </a:r>
          </a:p>
          <a:p>
            <a:r>
              <a:rPr lang="en-US" dirty="0"/>
              <a:t>As always, you cannot use the array until you initialize it with a call to new.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you can </a:t>
            </a:r>
            <a:r>
              <a:rPr lang="en-US" dirty="0" smtClean="0"/>
              <a:t>do the </a:t>
            </a:r>
            <a:r>
              <a:rPr lang="en-US" dirty="0"/>
              <a:t>initialization as follows:</a:t>
            </a:r>
          </a:p>
          <a:p>
            <a:pPr marL="0" indent="0">
              <a:buNone/>
            </a:pPr>
            <a:r>
              <a:rPr lang="en-US" dirty="0" smtClean="0"/>
              <a:t>	balances </a:t>
            </a:r>
            <a:r>
              <a:rPr lang="en-US" dirty="0"/>
              <a:t>= new double[NYEARS][NRATES];</a:t>
            </a:r>
          </a:p>
        </p:txBody>
      </p:sp>
    </p:spTree>
    <p:extLst>
      <p:ext uri="{BB962C8B-B14F-4D97-AF65-F5344CB8AC3E}">
        <p14:creationId xmlns:p14="http://schemas.microsoft.com/office/powerpoint/2010/main" val="39960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know the array elements, you can use a shorthand notation for initializing a</a:t>
            </a:r>
          </a:p>
          <a:p>
            <a:r>
              <a:rPr lang="en-US" dirty="0"/>
              <a:t>multidimensional array without a call to new. For example: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[][] </a:t>
            </a:r>
            <a:r>
              <a:rPr lang="en-US" dirty="0" err="1"/>
              <a:t>magicSquare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r>
              <a:rPr lang="en-US" dirty="0"/>
              <a:t>16, 3, 2, 13},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r>
              <a:rPr lang="en-US" dirty="0"/>
              <a:t>5, 10, 11, 8},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r>
              <a:rPr lang="en-US" dirty="0"/>
              <a:t>9, 6, 7, 12},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r>
              <a:rPr lang="en-US" dirty="0"/>
              <a:t>4, 15, 14, 1}</a:t>
            </a:r>
          </a:p>
          <a:p>
            <a:pPr marL="0" indent="0">
              <a:buNone/>
            </a:pPr>
            <a:r>
              <a:rPr lang="en-US" dirty="0" smtClean="0"/>
              <a:t>	};</a:t>
            </a:r>
            <a:endParaRPr lang="en-US" dirty="0"/>
          </a:p>
          <a:p>
            <a:r>
              <a:rPr lang="en-US" dirty="0"/>
              <a:t>Once the array is initialized, you can access individual elements by supplying two pairs of </a:t>
            </a:r>
            <a:r>
              <a:rPr lang="en-US" dirty="0" smtClean="0"/>
              <a:t>brackets -for </a:t>
            </a:r>
            <a:r>
              <a:rPr lang="en-US" dirty="0"/>
              <a:t>example, balances[</a:t>
            </a:r>
            <a:r>
              <a:rPr lang="en-US" dirty="0" err="1"/>
              <a:t>i</a:t>
            </a:r>
            <a:r>
              <a:rPr lang="en-US" dirty="0"/>
              <a:t>][j].</a:t>
            </a:r>
          </a:p>
        </p:txBody>
      </p:sp>
    </p:spTree>
    <p:extLst>
      <p:ext uri="{BB962C8B-B14F-4D97-AF65-F5344CB8AC3E}">
        <p14:creationId xmlns:p14="http://schemas.microsoft.com/office/powerpoint/2010/main" val="307523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Methods</a:t>
            </a:r>
            <a:r>
              <a:rPr lang="en-US" dirty="0"/>
              <a:t> in Java, like functions in any programming language, can use </a:t>
            </a:r>
            <a:r>
              <a:rPr lang="en-US" dirty="0">
                <a:solidFill>
                  <a:srgbClr val="C00000"/>
                </a:solidFill>
              </a:rPr>
              <a:t>zero, one, or </a:t>
            </a:r>
            <a:r>
              <a:rPr lang="en-US" dirty="0" smtClean="0">
                <a:solidFill>
                  <a:srgbClr val="C00000"/>
                </a:solidFill>
              </a:rPr>
              <a:t>more </a:t>
            </a:r>
            <a:r>
              <a:rPr lang="en-US" i="1" dirty="0" smtClean="0">
                <a:solidFill>
                  <a:srgbClr val="C00000"/>
                </a:solidFill>
              </a:rPr>
              <a:t>parameters </a:t>
            </a:r>
            <a:r>
              <a:rPr lang="en-US" dirty="0"/>
              <a:t>(some programmers call them </a:t>
            </a:r>
            <a:r>
              <a:rPr lang="en-US" i="1" dirty="0"/>
              <a:t>arguments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a method takes </a:t>
            </a:r>
            <a:r>
              <a:rPr lang="en-US" dirty="0">
                <a:solidFill>
                  <a:srgbClr val="C00000"/>
                </a:solidFill>
              </a:rPr>
              <a:t>no parameters</a:t>
            </a:r>
            <a:r>
              <a:rPr lang="en-US" dirty="0"/>
              <a:t>, </a:t>
            </a:r>
            <a:r>
              <a:rPr lang="en-US" dirty="0" smtClean="0"/>
              <a:t>you must </a:t>
            </a:r>
            <a:r>
              <a:rPr lang="en-US" dirty="0"/>
              <a:t>still </a:t>
            </a:r>
            <a:r>
              <a:rPr lang="en-US" dirty="0">
                <a:solidFill>
                  <a:srgbClr val="C00000"/>
                </a:solidFill>
              </a:rPr>
              <a:t>use empty parentheses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 </a:t>
            </a:r>
            <a:r>
              <a:rPr lang="en-US" dirty="0" err="1"/>
              <a:t>println</a:t>
            </a:r>
            <a:r>
              <a:rPr lang="en-US" dirty="0"/>
              <a:t> method with no </a:t>
            </a:r>
            <a:r>
              <a:rPr lang="en-US" dirty="0" smtClean="0"/>
              <a:t>parameters just </a:t>
            </a:r>
            <a:r>
              <a:rPr lang="en-US" dirty="0"/>
              <a:t>prints a blank line.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();</a:t>
            </a:r>
          </a:p>
          <a:p>
            <a:r>
              <a:rPr lang="en-US" dirty="0" err="1"/>
              <a:t>System.out</a:t>
            </a:r>
            <a:r>
              <a:rPr lang="en-US" dirty="0"/>
              <a:t> also has a </a:t>
            </a:r>
            <a:r>
              <a:rPr lang="en-US" dirty="0">
                <a:solidFill>
                  <a:srgbClr val="C00000"/>
                </a:solidFill>
              </a:rPr>
              <a:t>print method </a:t>
            </a:r>
            <a:r>
              <a:rPr lang="en-US" dirty="0"/>
              <a:t>that </a:t>
            </a:r>
            <a:r>
              <a:rPr lang="en-US" dirty="0">
                <a:solidFill>
                  <a:srgbClr val="C00000"/>
                </a:solidFill>
              </a:rPr>
              <a:t>doesn’t</a:t>
            </a:r>
            <a:r>
              <a:rPr lang="en-US" dirty="0"/>
              <a:t> add a </a:t>
            </a:r>
            <a:r>
              <a:rPr lang="en-US" dirty="0">
                <a:solidFill>
                  <a:srgbClr val="C00000"/>
                </a:solidFill>
              </a:rPr>
              <a:t>newline character </a:t>
            </a:r>
            <a:r>
              <a:rPr lang="en-US" dirty="0"/>
              <a:t>to the output.</a:t>
            </a:r>
          </a:p>
          <a:p>
            <a:r>
              <a:rPr lang="en-US" dirty="0"/>
              <a:t>For example, </a:t>
            </a:r>
            <a:r>
              <a:rPr lang="en-US" dirty="0" err="1"/>
              <a:t>System.out.print</a:t>
            </a:r>
            <a:r>
              <a:rPr lang="en-US" dirty="0"/>
              <a:t>("Hello") prints Hello without a newline. The next</a:t>
            </a:r>
          </a:p>
          <a:p>
            <a:r>
              <a:rPr lang="en-US" dirty="0"/>
              <a:t>output appears immediately after the letter o.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021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java program…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rows, columns;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[][] Employees = new </a:t>
            </a:r>
            <a:r>
              <a:rPr lang="en-US" dirty="0" err="1"/>
              <a:t>int</a:t>
            </a:r>
            <a:r>
              <a:rPr lang="en-US" dirty="0"/>
              <a:t>[100][50];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for (rows = 0; rows &lt; 100 ; rows++) {</a:t>
            </a:r>
          </a:p>
          <a:p>
            <a:pPr marL="0" indent="0">
              <a:buNone/>
            </a:pPr>
            <a:r>
              <a:rPr lang="en-US" dirty="0"/>
              <a:t>for (columns = 0; columns &lt; 50; columns++) {</a:t>
            </a:r>
          </a:p>
          <a:p>
            <a:pPr marL="0" indent="0">
              <a:buNone/>
            </a:pPr>
            <a:r>
              <a:rPr lang="en-US" dirty="0"/>
              <a:t>Employees[rows][columns] = </a:t>
            </a:r>
            <a:r>
              <a:rPr lang="en-US" dirty="0" smtClean="0"/>
              <a:t>1;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Matrix</a:t>
            </a:r>
            <a:r>
              <a:rPr lang="en-US" dirty="0" smtClean="0"/>
              <a:t>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869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/>
              <a:t>A “for each” loop does not automatically loop through all elements in a </a:t>
            </a:r>
            <a:r>
              <a:rPr lang="en-US" dirty="0" smtClean="0"/>
              <a:t>two-dimensional array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it loops through the rows, which are themselves one-dimensional arrays. </a:t>
            </a:r>
            <a:endParaRPr lang="en-US" dirty="0" smtClean="0"/>
          </a:p>
          <a:p>
            <a:r>
              <a:rPr lang="en-US" dirty="0" smtClean="0"/>
              <a:t>To visit </a:t>
            </a:r>
            <a:r>
              <a:rPr lang="en-US" dirty="0"/>
              <a:t>all elements of a two-dimensional array a, nest two loops, like this:</a:t>
            </a:r>
          </a:p>
          <a:p>
            <a:pPr marL="0" indent="0">
              <a:buNone/>
            </a:pPr>
            <a:r>
              <a:rPr lang="en-US" dirty="0" smtClean="0"/>
              <a:t>	for </a:t>
            </a:r>
            <a:r>
              <a:rPr lang="en-US" dirty="0"/>
              <a:t>(double[] row : a)</a:t>
            </a:r>
          </a:p>
          <a:p>
            <a:pPr marL="0" indent="0">
              <a:buNone/>
            </a:pPr>
            <a:r>
              <a:rPr lang="en-US" dirty="0" smtClean="0"/>
              <a:t>		for </a:t>
            </a:r>
            <a:r>
              <a:rPr lang="en-US" dirty="0"/>
              <a:t>(double value : row)</a:t>
            </a:r>
          </a:p>
          <a:p>
            <a:pPr marL="0" indent="0">
              <a:buNone/>
            </a:pPr>
            <a:r>
              <a:rPr lang="en-US" i="1" dirty="0" smtClean="0"/>
              <a:t>			do </a:t>
            </a:r>
            <a:r>
              <a:rPr lang="en-US" i="1" dirty="0"/>
              <a:t>something with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929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Ragged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has </a:t>
            </a:r>
            <a:r>
              <a:rPr lang="en-US" i="1" dirty="0"/>
              <a:t>no </a:t>
            </a:r>
            <a:r>
              <a:rPr lang="en-US" dirty="0"/>
              <a:t>multidimensional arrays at all, only one-dimensional arrays. </a:t>
            </a:r>
            <a:endParaRPr lang="en-US" dirty="0" smtClean="0"/>
          </a:p>
          <a:p>
            <a:r>
              <a:rPr lang="en-US" dirty="0" smtClean="0"/>
              <a:t>Multidimensional </a:t>
            </a:r>
            <a:r>
              <a:rPr lang="en-US" dirty="0"/>
              <a:t>arrays </a:t>
            </a:r>
            <a:r>
              <a:rPr lang="en-US" dirty="0" smtClean="0"/>
              <a:t>are faked </a:t>
            </a:r>
            <a:r>
              <a:rPr lang="en-US" dirty="0"/>
              <a:t>as “arrays of arrays</a:t>
            </a:r>
            <a:r>
              <a:rPr lang="en-US" dirty="0" smtClean="0"/>
              <a:t>.”</a:t>
            </a:r>
          </a:p>
          <a:p>
            <a:r>
              <a:rPr lang="en-US" dirty="0"/>
              <a:t>Since rows of arrays are individually accessible, you can actually swap them!</a:t>
            </a:r>
          </a:p>
          <a:p>
            <a:pPr marL="0" indent="0">
              <a:buNone/>
            </a:pPr>
            <a:r>
              <a:rPr lang="en-US" dirty="0" smtClean="0"/>
              <a:t>	double</a:t>
            </a:r>
            <a:r>
              <a:rPr lang="en-US" dirty="0"/>
              <a:t>[] temp = balances[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balances[</a:t>
            </a:r>
            <a:r>
              <a:rPr lang="en-US" dirty="0" err="1" smtClean="0"/>
              <a:t>i</a:t>
            </a:r>
            <a:r>
              <a:rPr lang="en-US" dirty="0"/>
              <a:t>] = balances[</a:t>
            </a:r>
            <a:r>
              <a:rPr lang="en-US" dirty="0" err="1"/>
              <a:t>i</a:t>
            </a:r>
            <a:r>
              <a:rPr lang="en-US" dirty="0"/>
              <a:t> + 1];</a:t>
            </a:r>
          </a:p>
          <a:p>
            <a:pPr marL="0" indent="0">
              <a:buNone/>
            </a:pPr>
            <a:r>
              <a:rPr lang="en-US" dirty="0" smtClean="0"/>
              <a:t>	balances[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+ 1] = temp;</a:t>
            </a:r>
          </a:p>
        </p:txBody>
      </p:sp>
    </p:spTree>
    <p:extLst>
      <p:ext uri="{BB962C8B-B14F-4D97-AF65-F5344CB8AC3E}">
        <p14:creationId xmlns:p14="http://schemas.microsoft.com/office/powerpoint/2010/main" val="32176049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4" y="304800"/>
            <a:ext cx="847082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 is also easy to make “ragged” arrays—that is, arrays in which different rows have </a:t>
            </a:r>
            <a:r>
              <a:rPr lang="en-US" dirty="0" smtClean="0"/>
              <a:t>different lengths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us make an array in which the element at row </a:t>
            </a:r>
            <a:r>
              <a:rPr lang="en-US" dirty="0" err="1"/>
              <a:t>i</a:t>
            </a:r>
            <a:r>
              <a:rPr lang="en-US" dirty="0"/>
              <a:t> and </a:t>
            </a:r>
            <a:r>
              <a:rPr lang="en-US" dirty="0" smtClean="0"/>
              <a:t>column j </a:t>
            </a:r>
            <a:r>
              <a:rPr lang="en-US" dirty="0"/>
              <a:t>equals the number of possible outcomes of a “choose j numbers from </a:t>
            </a:r>
            <a:r>
              <a:rPr lang="en-US" dirty="0" err="1"/>
              <a:t>i</a:t>
            </a:r>
            <a:r>
              <a:rPr lang="en-US" dirty="0"/>
              <a:t> numbers” lottery.</a:t>
            </a:r>
          </a:p>
          <a:p>
            <a:pPr marL="914400" lvl="3" indent="0">
              <a:buNone/>
            </a:pPr>
            <a:r>
              <a:rPr lang="en-US" dirty="0" smtClean="0"/>
              <a:t>1</a:t>
            </a:r>
          </a:p>
          <a:p>
            <a:pPr marL="914400" lvl="3" indent="0">
              <a:buNone/>
            </a:pPr>
            <a:r>
              <a:rPr lang="en-US" dirty="0" smtClean="0"/>
              <a:t>1 1</a:t>
            </a:r>
          </a:p>
          <a:p>
            <a:pPr marL="914400" lvl="3" indent="0">
              <a:buNone/>
            </a:pPr>
            <a:r>
              <a:rPr lang="en-US" dirty="0" smtClean="0"/>
              <a:t>1 2 1</a:t>
            </a:r>
          </a:p>
          <a:p>
            <a:pPr marL="914400" lvl="3" indent="0">
              <a:buNone/>
            </a:pPr>
            <a:r>
              <a:rPr lang="en-US" dirty="0" smtClean="0"/>
              <a:t>1 3 3 1</a:t>
            </a:r>
          </a:p>
          <a:p>
            <a:pPr marL="914400" lvl="3" indent="0">
              <a:buNone/>
            </a:pPr>
            <a:r>
              <a:rPr lang="en-US" dirty="0" smtClean="0"/>
              <a:t>1 4 6 4 1</a:t>
            </a:r>
          </a:p>
          <a:p>
            <a:pPr marL="914400" lvl="3" indent="0">
              <a:buNone/>
            </a:pPr>
            <a:r>
              <a:rPr lang="en-US" dirty="0" smtClean="0"/>
              <a:t>1 5 10 10 5 1</a:t>
            </a:r>
          </a:p>
          <a:p>
            <a:pPr marL="914400" lvl="3" indent="0">
              <a:buNone/>
            </a:pPr>
            <a:r>
              <a:rPr lang="en-US" dirty="0" smtClean="0"/>
              <a:t>1 6 15 20 15 6 1</a:t>
            </a:r>
          </a:p>
          <a:p>
            <a:r>
              <a:rPr lang="en-US" dirty="0" smtClean="0"/>
              <a:t>As </a:t>
            </a:r>
            <a:r>
              <a:rPr lang="en-US" dirty="0"/>
              <a:t>j can never be larger than </a:t>
            </a:r>
            <a:r>
              <a:rPr lang="en-US" dirty="0" err="1"/>
              <a:t>i</a:t>
            </a:r>
            <a:r>
              <a:rPr lang="en-US" dirty="0"/>
              <a:t>, the matrix is triangular. The </a:t>
            </a:r>
            <a:r>
              <a:rPr lang="en-US" dirty="0" err="1"/>
              <a:t>ith</a:t>
            </a:r>
            <a:r>
              <a:rPr lang="en-US" dirty="0"/>
              <a:t> row has </a:t>
            </a:r>
            <a:r>
              <a:rPr lang="en-US" dirty="0" err="1"/>
              <a:t>i</a:t>
            </a:r>
            <a:r>
              <a:rPr lang="en-US" dirty="0"/>
              <a:t> + 1 elements.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build this ragged array, </a:t>
            </a:r>
            <a:r>
              <a:rPr lang="en-US" dirty="0" smtClean="0"/>
              <a:t>first allocate </a:t>
            </a:r>
            <a:r>
              <a:rPr lang="en-US" dirty="0"/>
              <a:t>the array holding the rows.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[][] odds = new </a:t>
            </a:r>
            <a:r>
              <a:rPr lang="en-US" dirty="0" err="1"/>
              <a:t>int</a:t>
            </a:r>
            <a:r>
              <a:rPr lang="en-US" dirty="0"/>
              <a:t>[NMAX + 1][];</a:t>
            </a:r>
          </a:p>
          <a:p>
            <a:r>
              <a:rPr lang="en-US" dirty="0"/>
              <a:t>Next, allocate the rows.</a:t>
            </a:r>
          </a:p>
          <a:p>
            <a:pPr marL="0" indent="0">
              <a:buNone/>
            </a:pPr>
            <a:r>
              <a:rPr lang="pt-BR" dirty="0" smtClean="0"/>
              <a:t>	for </a:t>
            </a:r>
            <a:r>
              <a:rPr lang="pt-BR" dirty="0"/>
              <a:t>(int n = 0; n &lt;= NMAX; n++)</a:t>
            </a:r>
          </a:p>
          <a:p>
            <a:pPr marL="0" indent="0">
              <a:buNone/>
            </a:pPr>
            <a:r>
              <a:rPr lang="en-US" dirty="0" smtClean="0"/>
              <a:t>	odds[n</a:t>
            </a:r>
            <a:r>
              <a:rPr lang="en-US" dirty="0"/>
              <a:t>] = new </a:t>
            </a:r>
            <a:r>
              <a:rPr lang="en-US" dirty="0" err="1"/>
              <a:t>int</a:t>
            </a:r>
            <a:r>
              <a:rPr lang="en-US" dirty="0"/>
              <a:t>[n + 1];</a:t>
            </a:r>
          </a:p>
        </p:txBody>
      </p:sp>
    </p:spTree>
    <p:extLst>
      <p:ext uri="{BB962C8B-B14F-4D97-AF65-F5344CB8AC3E}">
        <p14:creationId xmlns:p14="http://schemas.microsoft.com/office/powerpoint/2010/main" val="2431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and Classes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 to Object-Oriented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Object-oriented programming, or OOP for short, is the dominant programming paradigm </a:t>
            </a:r>
            <a:r>
              <a:rPr lang="en-US" dirty="0" smtClean="0"/>
              <a:t>these days</a:t>
            </a:r>
            <a:r>
              <a:rPr lang="en-US" dirty="0"/>
              <a:t>, having replaced the “structured,” procedural programming </a:t>
            </a:r>
            <a:r>
              <a:rPr lang="en-US" dirty="0" smtClean="0"/>
              <a:t>techniques</a:t>
            </a:r>
          </a:p>
          <a:p>
            <a:pPr algn="just"/>
            <a:r>
              <a:rPr lang="en-US" dirty="0" smtClean="0"/>
              <a:t>Java </a:t>
            </a:r>
            <a:r>
              <a:rPr lang="en-US" dirty="0"/>
              <a:t>is </a:t>
            </a:r>
            <a:r>
              <a:rPr lang="en-US" dirty="0" smtClean="0"/>
              <a:t>object-oriented.</a:t>
            </a:r>
          </a:p>
          <a:p>
            <a:pPr algn="just"/>
            <a:r>
              <a:rPr lang="en-US" dirty="0" smtClean="0"/>
              <a:t>An </a:t>
            </a:r>
            <a:r>
              <a:rPr lang="en-US" dirty="0"/>
              <a:t>object-oriented program is </a:t>
            </a:r>
            <a:r>
              <a:rPr lang="en-US" b="1" dirty="0">
                <a:solidFill>
                  <a:srgbClr val="C00000"/>
                </a:solidFill>
              </a:rPr>
              <a:t>made of objects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object has a specific functionality, exposed </a:t>
            </a:r>
            <a:r>
              <a:rPr lang="en-US" dirty="0" smtClean="0"/>
              <a:t>to its </a:t>
            </a:r>
            <a:r>
              <a:rPr lang="en-US" dirty="0"/>
              <a:t>users, and a hidden implementation. </a:t>
            </a:r>
            <a:endParaRPr lang="en-US" dirty="0" smtClean="0"/>
          </a:p>
          <a:p>
            <a:pPr algn="just"/>
            <a:r>
              <a:rPr lang="en-US" dirty="0" smtClean="0"/>
              <a:t>Many </a:t>
            </a:r>
            <a:r>
              <a:rPr lang="en-US" dirty="0"/>
              <a:t>objects in your programs will be taken </a:t>
            </a:r>
            <a:r>
              <a:rPr lang="en-US" dirty="0">
                <a:solidFill>
                  <a:srgbClr val="C00000"/>
                </a:solidFill>
              </a:rPr>
              <a:t>“off-the-shelf</a:t>
            </a:r>
            <a:r>
              <a:rPr lang="en-US" dirty="0" smtClean="0">
                <a:solidFill>
                  <a:srgbClr val="C00000"/>
                </a:solidFill>
              </a:rPr>
              <a:t>” from </a:t>
            </a:r>
            <a:r>
              <a:rPr lang="en-US" dirty="0">
                <a:solidFill>
                  <a:srgbClr val="C00000"/>
                </a:solidFill>
              </a:rPr>
              <a:t>a library; others will be custom-designed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3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Traditional </a:t>
            </a:r>
            <a:r>
              <a:rPr lang="en-US" dirty="0">
                <a:solidFill>
                  <a:srgbClr val="C00000"/>
                </a:solidFill>
              </a:rPr>
              <a:t>structured programming</a:t>
            </a:r>
            <a:r>
              <a:rPr lang="en-US" dirty="0"/>
              <a:t> consists of designing a set of </a:t>
            </a:r>
            <a:r>
              <a:rPr lang="en-US" dirty="0">
                <a:solidFill>
                  <a:srgbClr val="C00000"/>
                </a:solidFill>
              </a:rPr>
              <a:t>procedures (or </a:t>
            </a:r>
            <a:r>
              <a:rPr lang="en-US" i="1" dirty="0">
                <a:solidFill>
                  <a:srgbClr val="C00000"/>
                </a:solidFill>
              </a:rPr>
              <a:t>algorithms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/>
              <a:t>to solve </a:t>
            </a:r>
            <a:r>
              <a:rPr lang="en-US" dirty="0"/>
              <a:t>a problem. </a:t>
            </a:r>
            <a:endParaRPr lang="en-US" dirty="0" smtClean="0"/>
          </a:p>
          <a:p>
            <a:pPr algn="just"/>
            <a:r>
              <a:rPr lang="en-US" dirty="0" smtClean="0"/>
              <a:t>Once </a:t>
            </a:r>
            <a:r>
              <a:rPr lang="en-US" dirty="0"/>
              <a:t>the procedures are determined, the traditional next step was to </a:t>
            </a:r>
            <a:r>
              <a:rPr lang="en-US" dirty="0" smtClean="0"/>
              <a:t>find appropriate </a:t>
            </a:r>
            <a:r>
              <a:rPr lang="en-US" dirty="0"/>
              <a:t>ways to store the </a:t>
            </a: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i="1" dirty="0" smtClean="0"/>
              <a:t>	</a:t>
            </a:r>
            <a:r>
              <a:rPr lang="en-US" b="1" i="1" u="sng" dirty="0" smtClean="0">
                <a:solidFill>
                  <a:srgbClr val="C00000"/>
                </a:solidFill>
              </a:rPr>
              <a:t>Algorithms </a:t>
            </a:r>
            <a:r>
              <a:rPr lang="en-US" b="1" i="1" u="sng" dirty="0">
                <a:solidFill>
                  <a:srgbClr val="C00000"/>
                </a:solidFill>
              </a:rPr>
              <a:t>+ Data Structures = Programs</a:t>
            </a:r>
            <a:r>
              <a:rPr lang="en-US" b="1" i="1" u="sng" dirty="0"/>
              <a:t> </a:t>
            </a:r>
            <a:endParaRPr lang="en-US" b="1" i="1" u="sng" dirty="0" smtClean="0"/>
          </a:p>
          <a:p>
            <a:pPr algn="just"/>
            <a:r>
              <a:rPr lang="en-US" dirty="0" smtClean="0"/>
              <a:t>Algorithms </a:t>
            </a:r>
            <a:r>
              <a:rPr lang="en-US" dirty="0"/>
              <a:t>come first, and data structures come second.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OOP </a:t>
            </a:r>
            <a:r>
              <a:rPr lang="en-US" dirty="0">
                <a:solidFill>
                  <a:srgbClr val="C00000"/>
                </a:solidFill>
              </a:rPr>
              <a:t>reverses the order: puts the data first, then looks at the algorithms</a:t>
            </a:r>
            <a:r>
              <a:rPr lang="en-US" dirty="0"/>
              <a:t> </a:t>
            </a:r>
            <a:r>
              <a:rPr lang="en-US" dirty="0" smtClean="0"/>
              <a:t>to operate </a:t>
            </a:r>
            <a:r>
              <a:rPr lang="en-US" dirty="0"/>
              <a:t>on the data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small problems</a:t>
            </a:r>
            <a:r>
              <a:rPr lang="en-US" dirty="0"/>
              <a:t>, the breakdown into </a:t>
            </a:r>
            <a:r>
              <a:rPr lang="en-US" dirty="0">
                <a:solidFill>
                  <a:srgbClr val="C00000"/>
                </a:solidFill>
              </a:rPr>
              <a:t>procedures</a:t>
            </a:r>
            <a:r>
              <a:rPr lang="en-US" dirty="0"/>
              <a:t> works very well. But </a:t>
            </a:r>
            <a:r>
              <a:rPr lang="en-US" b="1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 </a:t>
            </a:r>
            <a:r>
              <a:rPr lang="en-US" dirty="0" smtClean="0"/>
              <a:t>more appropriate </a:t>
            </a:r>
            <a:r>
              <a:rPr lang="en-US" dirty="0"/>
              <a:t>for </a:t>
            </a:r>
            <a:r>
              <a:rPr lang="en-US" b="1" dirty="0">
                <a:solidFill>
                  <a:srgbClr val="0070C0"/>
                </a:solidFill>
              </a:rPr>
              <a:t>larger problems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8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class</a:t>
            </a:r>
            <a:r>
              <a:rPr lang="en-US" i="1" dirty="0"/>
              <a:t> </a:t>
            </a:r>
            <a:r>
              <a:rPr lang="en-US" dirty="0"/>
              <a:t>is the template or blueprint from which objects are made. </a:t>
            </a:r>
            <a:endParaRPr lang="en-US" dirty="0" smtClean="0"/>
          </a:p>
          <a:p>
            <a:pPr algn="just"/>
            <a:r>
              <a:rPr lang="en-US" dirty="0" smtClean="0"/>
              <a:t>When </a:t>
            </a:r>
            <a:r>
              <a:rPr lang="en-US" dirty="0"/>
              <a:t>you </a:t>
            </a:r>
            <a:r>
              <a:rPr lang="en-US" i="1" dirty="0"/>
              <a:t>construct </a:t>
            </a:r>
            <a:r>
              <a:rPr lang="en-US" dirty="0"/>
              <a:t>an object from a class, you are </a:t>
            </a:r>
            <a:r>
              <a:rPr lang="en-US" dirty="0" smtClean="0"/>
              <a:t>said to </a:t>
            </a:r>
            <a:r>
              <a:rPr lang="en-US" dirty="0"/>
              <a:t>have created an </a:t>
            </a:r>
            <a:r>
              <a:rPr lang="en-US" b="1" i="1" dirty="0">
                <a:solidFill>
                  <a:srgbClr val="C00000"/>
                </a:solidFill>
              </a:rPr>
              <a:t>instance</a:t>
            </a:r>
            <a:r>
              <a:rPr lang="en-US" i="1" dirty="0"/>
              <a:t> </a:t>
            </a:r>
            <a:r>
              <a:rPr lang="en-US" dirty="0"/>
              <a:t>of the class.</a:t>
            </a:r>
          </a:p>
          <a:p>
            <a:pPr algn="just"/>
            <a:r>
              <a:rPr lang="en-US" dirty="0" smtClean="0"/>
              <a:t>All </a:t>
            </a:r>
            <a:r>
              <a:rPr lang="en-US" dirty="0"/>
              <a:t>code that you write in Java is inside a class.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standard </a:t>
            </a:r>
            <a:r>
              <a:rPr lang="en-US" dirty="0">
                <a:solidFill>
                  <a:srgbClr val="0070C0"/>
                </a:solidFill>
              </a:rPr>
              <a:t>Java </a:t>
            </a:r>
            <a:r>
              <a:rPr lang="en-US" dirty="0" smtClean="0">
                <a:solidFill>
                  <a:srgbClr val="0070C0"/>
                </a:solidFill>
              </a:rPr>
              <a:t>library</a:t>
            </a:r>
            <a:r>
              <a:rPr lang="en-US" dirty="0" smtClean="0"/>
              <a:t> supplies </a:t>
            </a:r>
            <a:r>
              <a:rPr lang="en-US" dirty="0"/>
              <a:t>several thousand </a:t>
            </a:r>
            <a:r>
              <a:rPr lang="en-US" dirty="0">
                <a:solidFill>
                  <a:srgbClr val="0070C0"/>
                </a:solidFill>
              </a:rPr>
              <a:t>classes</a:t>
            </a:r>
            <a:r>
              <a:rPr lang="en-US" dirty="0"/>
              <a:t> for such diverse purposes as </a:t>
            </a:r>
            <a:r>
              <a:rPr lang="en-US" dirty="0">
                <a:solidFill>
                  <a:srgbClr val="0070C0"/>
                </a:solidFill>
              </a:rPr>
              <a:t>user interface design, dates </a:t>
            </a:r>
            <a:r>
              <a:rPr lang="en-US" dirty="0" smtClean="0">
                <a:solidFill>
                  <a:srgbClr val="0070C0"/>
                </a:solidFill>
              </a:rPr>
              <a:t>and calendars</a:t>
            </a:r>
            <a:r>
              <a:rPr lang="en-US" dirty="0">
                <a:solidFill>
                  <a:srgbClr val="0070C0"/>
                </a:solidFill>
              </a:rPr>
              <a:t>, and network programming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But sometimes, </a:t>
            </a:r>
            <a:r>
              <a:rPr lang="en-US" dirty="0"/>
              <a:t>in Java </a:t>
            </a:r>
            <a:r>
              <a:rPr lang="en-US" dirty="0">
                <a:solidFill>
                  <a:srgbClr val="C00000"/>
                </a:solidFill>
              </a:rPr>
              <a:t>you still have to create your own</a:t>
            </a:r>
            <a:r>
              <a:rPr lang="en-US" dirty="0"/>
              <a:t> </a:t>
            </a:r>
            <a:r>
              <a:rPr lang="en-US" dirty="0" smtClean="0"/>
              <a:t>classes to </a:t>
            </a:r>
            <a:r>
              <a:rPr lang="en-US" dirty="0"/>
              <a:t>describe the </a:t>
            </a:r>
            <a:r>
              <a:rPr lang="en-US" dirty="0">
                <a:solidFill>
                  <a:srgbClr val="C00000"/>
                </a:solidFill>
              </a:rPr>
              <a:t>objects of your application’s</a:t>
            </a:r>
            <a:r>
              <a:rPr lang="en-US" dirty="0"/>
              <a:t> problem domain.</a:t>
            </a:r>
          </a:p>
        </p:txBody>
      </p:sp>
    </p:spTree>
    <p:extLst>
      <p:ext uri="{BB962C8B-B14F-4D97-AF65-F5344CB8AC3E}">
        <p14:creationId xmlns:p14="http://schemas.microsoft.com/office/powerpoint/2010/main" val="24287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i="1" dirty="0">
                <a:solidFill>
                  <a:srgbClr val="C00000"/>
                </a:solidFill>
              </a:rPr>
              <a:t>Encapsulation</a:t>
            </a:r>
            <a:r>
              <a:rPr lang="en-US" i="1" dirty="0"/>
              <a:t> </a:t>
            </a:r>
            <a:r>
              <a:rPr lang="en-US" dirty="0"/>
              <a:t>(sometimes called </a:t>
            </a:r>
            <a:r>
              <a:rPr lang="en-US" b="1" i="1" dirty="0">
                <a:solidFill>
                  <a:srgbClr val="C00000"/>
                </a:solidFill>
              </a:rPr>
              <a:t>information hiding</a:t>
            </a:r>
            <a:r>
              <a:rPr lang="en-US" dirty="0"/>
              <a:t>) is a key concept in working with objects.</a:t>
            </a:r>
          </a:p>
          <a:p>
            <a:pPr algn="just"/>
            <a:r>
              <a:rPr lang="en-US" dirty="0" smtClean="0"/>
              <a:t>Encapsulation </a:t>
            </a:r>
            <a:r>
              <a:rPr lang="en-US" dirty="0"/>
              <a:t>is simply combining data and behavior in one package and hiding </a:t>
            </a:r>
            <a:r>
              <a:rPr lang="en-US" dirty="0" smtClean="0"/>
              <a:t>the implementation </a:t>
            </a:r>
            <a:r>
              <a:rPr lang="en-US" dirty="0"/>
              <a:t>details from the users of the object. </a:t>
            </a:r>
            <a:endParaRPr lang="en-US" dirty="0" smtClean="0"/>
          </a:p>
          <a:p>
            <a:pPr algn="just"/>
            <a:r>
              <a:rPr lang="en-US" dirty="0" smtClean="0"/>
              <a:t>The data </a:t>
            </a:r>
            <a:r>
              <a:rPr lang="en-US" dirty="0"/>
              <a:t>in an object are called </a:t>
            </a:r>
            <a:r>
              <a:rPr lang="en-US" dirty="0" smtClean="0"/>
              <a:t>its </a:t>
            </a:r>
            <a:r>
              <a:rPr lang="en-US" b="1" i="1" dirty="0" smtClean="0">
                <a:solidFill>
                  <a:srgbClr val="C00000"/>
                </a:solidFill>
              </a:rPr>
              <a:t>instance </a:t>
            </a:r>
            <a:r>
              <a:rPr lang="en-US" b="1" i="1" dirty="0">
                <a:solidFill>
                  <a:srgbClr val="C00000"/>
                </a:solidFill>
              </a:rPr>
              <a:t>fields</a:t>
            </a:r>
            <a:r>
              <a:rPr lang="en-US" dirty="0"/>
              <a:t>, and the procedures that operate on the data are called its </a:t>
            </a:r>
            <a:r>
              <a:rPr lang="en-US" b="1" i="1" dirty="0">
                <a:solidFill>
                  <a:srgbClr val="C00000"/>
                </a:solidFill>
              </a:rPr>
              <a:t>methods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specific </a:t>
            </a:r>
            <a:r>
              <a:rPr lang="en-US" dirty="0" smtClean="0">
                <a:solidFill>
                  <a:srgbClr val="C00000"/>
                </a:solidFill>
              </a:rPr>
              <a:t>object</a:t>
            </a:r>
            <a:r>
              <a:rPr lang="en-US" dirty="0" smtClean="0"/>
              <a:t> that </a:t>
            </a:r>
            <a:r>
              <a:rPr lang="en-US" dirty="0"/>
              <a:t>is an instance of a class will have </a:t>
            </a:r>
            <a:r>
              <a:rPr lang="en-US" dirty="0">
                <a:solidFill>
                  <a:srgbClr val="C00000"/>
                </a:solidFill>
              </a:rPr>
              <a:t>specific values of its instance fields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set of those values </a:t>
            </a:r>
            <a:r>
              <a:rPr lang="en-US" dirty="0" smtClean="0"/>
              <a:t>is the </a:t>
            </a:r>
            <a:r>
              <a:rPr lang="en-US" b="1" dirty="0">
                <a:solidFill>
                  <a:srgbClr val="C00000"/>
                </a:solidFill>
              </a:rPr>
              <a:t>current </a:t>
            </a:r>
            <a:r>
              <a:rPr lang="en-US" b="1" i="1" dirty="0">
                <a:solidFill>
                  <a:srgbClr val="C00000"/>
                </a:solidFill>
              </a:rPr>
              <a:t>state</a:t>
            </a:r>
            <a:r>
              <a:rPr lang="en-US" i="1" dirty="0"/>
              <a:t> </a:t>
            </a:r>
            <a:r>
              <a:rPr lang="en-US" dirty="0"/>
              <a:t>of the object. </a:t>
            </a:r>
            <a:endParaRPr lang="en-US" dirty="0" smtClean="0"/>
          </a:p>
          <a:p>
            <a:pPr algn="just"/>
            <a:r>
              <a:rPr lang="en-US" dirty="0" smtClean="0"/>
              <a:t>Whenever </a:t>
            </a:r>
            <a:r>
              <a:rPr lang="en-US" dirty="0"/>
              <a:t>you invoke a method on an object, its state may change.</a:t>
            </a:r>
          </a:p>
        </p:txBody>
      </p:sp>
    </p:spTree>
    <p:extLst>
      <p:ext uri="{BB962C8B-B14F-4D97-AF65-F5344CB8AC3E}">
        <p14:creationId xmlns:p14="http://schemas.microsoft.com/office/powerpoint/2010/main" val="23054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form is a </a:t>
            </a:r>
            <a:r>
              <a:rPr lang="en-US" dirty="0" smtClean="0">
                <a:solidFill>
                  <a:srgbClr val="C00000"/>
                </a:solidFill>
              </a:rPr>
              <a:t>//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System.out.println</a:t>
            </a:r>
            <a:r>
              <a:rPr lang="en-US" dirty="0" smtClean="0"/>
              <a:t>("Hello!'");   // </a:t>
            </a:r>
            <a:r>
              <a:rPr lang="en-US" dirty="0"/>
              <a:t>is this too cute</a:t>
            </a:r>
            <a:r>
              <a:rPr lang="en-US" dirty="0" smtClean="0"/>
              <a:t>?</a:t>
            </a:r>
          </a:p>
          <a:p>
            <a:r>
              <a:rPr lang="en-US" dirty="0"/>
              <a:t>or you can use the </a:t>
            </a:r>
            <a:r>
              <a:rPr lang="en-US" dirty="0">
                <a:solidFill>
                  <a:srgbClr val="C00000"/>
                </a:solidFill>
              </a:rPr>
              <a:t>/* and </a:t>
            </a:r>
            <a:r>
              <a:rPr lang="en-US" dirty="0" smtClean="0">
                <a:solidFill>
                  <a:srgbClr val="C00000"/>
                </a:solidFill>
              </a:rPr>
              <a:t>*/ </a:t>
            </a:r>
            <a:r>
              <a:rPr lang="en-US" dirty="0" smtClean="0"/>
              <a:t>comment </a:t>
            </a:r>
            <a:r>
              <a:rPr lang="en-US" dirty="0"/>
              <a:t>delimiters that let you block off a longer comment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third kind of comment can be used to generate documentation automatically. </a:t>
            </a:r>
            <a:endParaRPr lang="en-US" dirty="0" smtClean="0"/>
          </a:p>
          <a:p>
            <a:r>
              <a:rPr lang="en-US" dirty="0" smtClean="0"/>
              <a:t>This comment </a:t>
            </a:r>
            <a:r>
              <a:rPr lang="en-US" dirty="0"/>
              <a:t>uses a /** to start and a */ to end.</a:t>
            </a:r>
          </a:p>
        </p:txBody>
      </p:sp>
    </p:spTree>
    <p:extLst>
      <p:ext uri="{BB962C8B-B14F-4D97-AF65-F5344CB8AC3E}">
        <p14:creationId xmlns:p14="http://schemas.microsoft.com/office/powerpoint/2010/main" val="340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key to making </a:t>
            </a:r>
            <a:r>
              <a:rPr lang="en-US" dirty="0">
                <a:solidFill>
                  <a:srgbClr val="C00000"/>
                </a:solidFill>
              </a:rPr>
              <a:t>encapsulation</a:t>
            </a:r>
            <a:r>
              <a:rPr lang="en-US" dirty="0"/>
              <a:t> work is to have </a:t>
            </a:r>
            <a:r>
              <a:rPr lang="en-US" dirty="0">
                <a:solidFill>
                  <a:srgbClr val="C00000"/>
                </a:solidFill>
              </a:rPr>
              <a:t>methods </a:t>
            </a:r>
            <a:r>
              <a:rPr lang="en-US" i="1" dirty="0">
                <a:solidFill>
                  <a:srgbClr val="C00000"/>
                </a:solidFill>
              </a:rPr>
              <a:t>never </a:t>
            </a:r>
            <a:r>
              <a:rPr lang="en-US" dirty="0">
                <a:solidFill>
                  <a:srgbClr val="C00000"/>
                </a:solidFill>
              </a:rPr>
              <a:t>directly access instance fields in </a:t>
            </a:r>
            <a:r>
              <a:rPr lang="en-US" dirty="0" smtClean="0">
                <a:solidFill>
                  <a:srgbClr val="C00000"/>
                </a:solidFill>
              </a:rPr>
              <a:t>a class </a:t>
            </a:r>
            <a:r>
              <a:rPr lang="en-US" dirty="0">
                <a:solidFill>
                  <a:srgbClr val="C00000"/>
                </a:solidFill>
              </a:rPr>
              <a:t>other than their own.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Programs </a:t>
            </a:r>
            <a:r>
              <a:rPr lang="en-US" dirty="0"/>
              <a:t>should interact with object data </a:t>
            </a:r>
            <a:r>
              <a:rPr lang="en-US" i="1" dirty="0"/>
              <a:t>only </a:t>
            </a:r>
            <a:r>
              <a:rPr lang="en-US" dirty="0"/>
              <a:t>through the </a:t>
            </a:r>
            <a:r>
              <a:rPr lang="en-US" dirty="0" smtClean="0"/>
              <a:t>object’s methods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Encapsulation is </a:t>
            </a:r>
            <a:r>
              <a:rPr lang="en-US" dirty="0"/>
              <a:t>the key </a:t>
            </a:r>
            <a:r>
              <a:rPr lang="en-US" dirty="0" smtClean="0"/>
              <a:t>to reuse </a:t>
            </a:r>
            <a:r>
              <a:rPr lang="en-US" dirty="0"/>
              <a:t>and reliability. </a:t>
            </a:r>
            <a:endParaRPr lang="en-US" dirty="0" smtClean="0"/>
          </a:p>
          <a:p>
            <a:pPr algn="just"/>
            <a:r>
              <a:rPr lang="en-US" dirty="0" smtClean="0"/>
              <a:t>Classes </a:t>
            </a:r>
            <a:r>
              <a:rPr lang="en-US" dirty="0"/>
              <a:t>can be built by </a:t>
            </a:r>
            <a:r>
              <a:rPr lang="en-US" b="1" i="1" dirty="0">
                <a:solidFill>
                  <a:srgbClr val="C00000"/>
                </a:solidFill>
              </a:rPr>
              <a:t>extending</a:t>
            </a:r>
            <a:r>
              <a:rPr lang="en-US" i="1" dirty="0"/>
              <a:t> </a:t>
            </a:r>
            <a:r>
              <a:rPr lang="en-US" dirty="0"/>
              <a:t>other classes. </a:t>
            </a:r>
            <a:endParaRPr lang="en-US" dirty="0" smtClean="0"/>
          </a:p>
          <a:p>
            <a:pPr algn="just"/>
            <a:r>
              <a:rPr lang="en-US" dirty="0" smtClean="0"/>
              <a:t>Java</a:t>
            </a:r>
            <a:r>
              <a:rPr lang="en-US" dirty="0"/>
              <a:t>, in fact, comes with a “cosmic superclass</a:t>
            </a:r>
            <a:r>
              <a:rPr lang="en-US" dirty="0" smtClean="0"/>
              <a:t>” called </a:t>
            </a:r>
            <a:r>
              <a:rPr lang="en-US" dirty="0"/>
              <a:t>Object. </a:t>
            </a:r>
            <a:endParaRPr lang="en-US" dirty="0" smtClean="0"/>
          </a:p>
          <a:p>
            <a:pPr algn="just"/>
            <a:r>
              <a:rPr lang="en-US" dirty="0" smtClean="0"/>
              <a:t>All </a:t>
            </a:r>
            <a:r>
              <a:rPr lang="en-US" dirty="0"/>
              <a:t>other classes extend this class. </a:t>
            </a:r>
            <a:endParaRPr lang="en-US" dirty="0" smtClean="0"/>
          </a:p>
          <a:p>
            <a:pPr algn="just"/>
            <a:r>
              <a:rPr lang="en-US" dirty="0"/>
              <a:t>When you extend an existing class, the new class has all the properties and methods of the </a:t>
            </a:r>
            <a:r>
              <a:rPr lang="en-US" dirty="0" smtClean="0"/>
              <a:t>class that </a:t>
            </a:r>
            <a:r>
              <a:rPr lang="en-US" dirty="0"/>
              <a:t>you extend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You </a:t>
            </a:r>
            <a:r>
              <a:rPr lang="en-US" dirty="0"/>
              <a:t>then supply new methods and data fields that apply to your new class only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The concept </a:t>
            </a:r>
            <a:r>
              <a:rPr lang="en-US" dirty="0"/>
              <a:t>of extending a class to obtain another class is called </a:t>
            </a:r>
            <a:r>
              <a:rPr lang="en-US" b="1" i="1" dirty="0">
                <a:solidFill>
                  <a:srgbClr val="C00000"/>
                </a:solidFill>
              </a:rPr>
              <a:t>inheritance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4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To work with OOP, you should be able to identify three key characteristics of objects:</a:t>
            </a:r>
          </a:p>
          <a:p>
            <a:pPr lvl="1" algn="just"/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object’s </a:t>
            </a:r>
            <a:r>
              <a:rPr lang="en-US" b="1" i="1" dirty="0">
                <a:solidFill>
                  <a:srgbClr val="C00000"/>
                </a:solidFill>
              </a:rPr>
              <a:t>behavior</a:t>
            </a:r>
            <a:r>
              <a:rPr lang="en-US" dirty="0"/>
              <a:t>—What can you do with this object, or what methods can you apply </a:t>
            </a:r>
            <a:r>
              <a:rPr lang="en-US" dirty="0" smtClean="0"/>
              <a:t>to it</a:t>
            </a:r>
            <a:r>
              <a:rPr lang="en-US" dirty="0"/>
              <a:t>?</a:t>
            </a:r>
          </a:p>
          <a:p>
            <a:pPr lvl="1" algn="just"/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object’s </a:t>
            </a:r>
            <a:r>
              <a:rPr lang="en-US" b="1" i="1" dirty="0">
                <a:solidFill>
                  <a:srgbClr val="C00000"/>
                </a:solidFill>
              </a:rPr>
              <a:t>state</a:t>
            </a:r>
            <a:r>
              <a:rPr lang="en-US" dirty="0"/>
              <a:t>—How does the object react when you invoke those methods?</a:t>
            </a:r>
          </a:p>
          <a:p>
            <a:pPr lvl="1" algn="just"/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object’s </a:t>
            </a:r>
            <a:r>
              <a:rPr lang="en-US" b="1" i="1" dirty="0">
                <a:solidFill>
                  <a:srgbClr val="C00000"/>
                </a:solidFill>
              </a:rPr>
              <a:t>identity</a:t>
            </a:r>
            <a:r>
              <a:rPr lang="en-US" dirty="0"/>
              <a:t>—How is the object distinguished from others that may have the </a:t>
            </a:r>
            <a:r>
              <a:rPr lang="en-US" dirty="0" smtClean="0"/>
              <a:t>same behavior </a:t>
            </a:r>
            <a:r>
              <a:rPr lang="en-US" dirty="0"/>
              <a:t>and state?</a:t>
            </a:r>
          </a:p>
        </p:txBody>
      </p:sp>
    </p:spTree>
    <p:extLst>
      <p:ext uri="{BB962C8B-B14F-4D97-AF65-F5344CB8AC3E}">
        <p14:creationId xmlns:p14="http://schemas.microsoft.com/office/powerpoint/2010/main" val="26103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en-US" sz="2500" dirty="0"/>
              <a:t>All objects that are instances of the </a:t>
            </a:r>
            <a:r>
              <a:rPr lang="en-US" sz="2500" u="sng" dirty="0">
                <a:solidFill>
                  <a:srgbClr val="C00000"/>
                </a:solidFill>
              </a:rPr>
              <a:t>same class share </a:t>
            </a:r>
            <a:r>
              <a:rPr lang="en-US" sz="2500" u="sng" dirty="0" smtClean="0">
                <a:solidFill>
                  <a:srgbClr val="C00000"/>
                </a:solidFill>
              </a:rPr>
              <a:t>the same </a:t>
            </a:r>
            <a:r>
              <a:rPr lang="en-US" sz="2500" i="1" u="sng" dirty="0" smtClean="0">
                <a:solidFill>
                  <a:srgbClr val="C00000"/>
                </a:solidFill>
              </a:rPr>
              <a:t>behavior</a:t>
            </a:r>
            <a:r>
              <a:rPr lang="en-US" sz="2500" u="sng" dirty="0">
                <a:solidFill>
                  <a:srgbClr val="C00000"/>
                </a:solidFill>
              </a:rPr>
              <a:t>. </a:t>
            </a:r>
            <a:endParaRPr lang="en-US" sz="2500" u="sng" dirty="0" smtClean="0">
              <a:solidFill>
                <a:srgbClr val="C00000"/>
              </a:solidFill>
            </a:endParaRPr>
          </a:p>
          <a:p>
            <a:pPr algn="just"/>
            <a:r>
              <a:rPr lang="en-US" sz="2500" dirty="0" smtClean="0"/>
              <a:t>The </a:t>
            </a:r>
            <a:r>
              <a:rPr lang="en-US" sz="2500" u="sng" dirty="0">
                <a:solidFill>
                  <a:srgbClr val="C00000"/>
                </a:solidFill>
              </a:rPr>
              <a:t>behavior</a:t>
            </a:r>
            <a:r>
              <a:rPr lang="en-US" sz="2500" dirty="0"/>
              <a:t> of an object is </a:t>
            </a:r>
            <a:r>
              <a:rPr lang="en-US" sz="2500" u="sng" dirty="0">
                <a:solidFill>
                  <a:srgbClr val="C00000"/>
                </a:solidFill>
              </a:rPr>
              <a:t>defined by </a:t>
            </a:r>
            <a:r>
              <a:rPr lang="en-US" sz="2500" u="sng" dirty="0" smtClean="0">
                <a:solidFill>
                  <a:srgbClr val="C00000"/>
                </a:solidFill>
              </a:rPr>
              <a:t>the </a:t>
            </a:r>
            <a:r>
              <a:rPr lang="en-US" sz="2500" u="sng" dirty="0">
                <a:solidFill>
                  <a:srgbClr val="C00000"/>
                </a:solidFill>
              </a:rPr>
              <a:t>methods</a:t>
            </a:r>
            <a:r>
              <a:rPr lang="en-US" sz="2500" dirty="0"/>
              <a:t> that you can call.</a:t>
            </a:r>
          </a:p>
          <a:p>
            <a:pPr algn="just"/>
            <a:r>
              <a:rPr lang="en-US" sz="2500" dirty="0" smtClean="0"/>
              <a:t>Next</a:t>
            </a:r>
            <a:r>
              <a:rPr lang="en-US" sz="2500" dirty="0"/>
              <a:t>, each </a:t>
            </a:r>
            <a:r>
              <a:rPr lang="en-US" sz="2500" u="sng" dirty="0">
                <a:solidFill>
                  <a:srgbClr val="C00000"/>
                </a:solidFill>
              </a:rPr>
              <a:t>object stores information</a:t>
            </a:r>
            <a:r>
              <a:rPr lang="en-US" sz="2500" dirty="0"/>
              <a:t> about what it currently looks like. This is the </a:t>
            </a:r>
            <a:r>
              <a:rPr lang="en-US" sz="2500" u="sng" dirty="0">
                <a:solidFill>
                  <a:srgbClr val="C00000"/>
                </a:solidFill>
              </a:rPr>
              <a:t>object’s </a:t>
            </a:r>
            <a:r>
              <a:rPr lang="en-US" sz="2500" i="1" u="sng" dirty="0">
                <a:solidFill>
                  <a:srgbClr val="C00000"/>
                </a:solidFill>
              </a:rPr>
              <a:t>state</a:t>
            </a:r>
            <a:r>
              <a:rPr lang="en-US" sz="2500" dirty="0"/>
              <a:t>.</a:t>
            </a:r>
          </a:p>
          <a:p>
            <a:pPr algn="just"/>
            <a:r>
              <a:rPr lang="en-US" sz="2500" dirty="0"/>
              <a:t>An object’s state may change over time, but not spontaneously. A </a:t>
            </a:r>
            <a:r>
              <a:rPr lang="en-US" sz="2500" u="sng" dirty="0">
                <a:solidFill>
                  <a:srgbClr val="C00000"/>
                </a:solidFill>
              </a:rPr>
              <a:t>change in the state of an object </a:t>
            </a:r>
            <a:r>
              <a:rPr lang="en-US" sz="2500" u="sng" dirty="0" smtClean="0">
                <a:solidFill>
                  <a:srgbClr val="C00000"/>
                </a:solidFill>
              </a:rPr>
              <a:t>must be </a:t>
            </a:r>
            <a:r>
              <a:rPr lang="en-US" sz="2500" u="sng" dirty="0">
                <a:solidFill>
                  <a:srgbClr val="C00000"/>
                </a:solidFill>
              </a:rPr>
              <a:t>a consequence of method calls</a:t>
            </a:r>
            <a:r>
              <a:rPr lang="en-US" sz="2500" dirty="0"/>
              <a:t>. (If an object’s state changed without a method call on that object</a:t>
            </a:r>
            <a:r>
              <a:rPr lang="en-US" sz="2500" dirty="0" smtClean="0"/>
              <a:t>, someone </a:t>
            </a:r>
            <a:r>
              <a:rPr lang="en-US" sz="2500" dirty="0"/>
              <a:t>broke encapsulation.)</a:t>
            </a:r>
          </a:p>
          <a:p>
            <a:pPr algn="just"/>
            <a:r>
              <a:rPr lang="en-US" sz="2500" dirty="0"/>
              <a:t>However, the state of an object does not completely describe it, because </a:t>
            </a:r>
            <a:r>
              <a:rPr lang="en-US" sz="2500" u="sng" dirty="0">
                <a:solidFill>
                  <a:srgbClr val="C00000"/>
                </a:solidFill>
              </a:rPr>
              <a:t>each object has a </a:t>
            </a:r>
            <a:r>
              <a:rPr lang="en-US" sz="2500" u="sng" dirty="0" smtClean="0">
                <a:solidFill>
                  <a:srgbClr val="C00000"/>
                </a:solidFill>
              </a:rPr>
              <a:t>distinct </a:t>
            </a:r>
            <a:r>
              <a:rPr lang="en-US" sz="2500" i="1" u="sng" dirty="0" smtClean="0">
                <a:solidFill>
                  <a:srgbClr val="C00000"/>
                </a:solidFill>
              </a:rPr>
              <a:t>identity</a:t>
            </a:r>
            <a:r>
              <a:rPr lang="en-US" sz="2500" u="sng" dirty="0">
                <a:solidFill>
                  <a:srgbClr val="C00000"/>
                </a:solidFill>
              </a:rPr>
              <a:t>.</a:t>
            </a:r>
            <a:r>
              <a:rPr lang="en-US" sz="2500" dirty="0"/>
              <a:t> </a:t>
            </a:r>
            <a:endParaRPr lang="en-US" sz="2500" dirty="0" smtClean="0"/>
          </a:p>
          <a:p>
            <a:pPr algn="just"/>
            <a:r>
              <a:rPr lang="en-US" sz="2500" dirty="0" smtClean="0"/>
              <a:t>For </a:t>
            </a:r>
            <a:r>
              <a:rPr lang="en-US" sz="2500" dirty="0"/>
              <a:t>example, in an order processing system, two orders are distinct even if they </a:t>
            </a:r>
            <a:r>
              <a:rPr lang="en-US" sz="2500" dirty="0" smtClean="0"/>
              <a:t>request identical </a:t>
            </a:r>
            <a:r>
              <a:rPr lang="en-US" sz="2500" dirty="0"/>
              <a:t>items. </a:t>
            </a:r>
            <a:endParaRPr lang="en-US" sz="2500" dirty="0" smtClean="0"/>
          </a:p>
          <a:p>
            <a:pPr algn="just"/>
            <a:r>
              <a:rPr lang="en-US" sz="2500" dirty="0" smtClean="0"/>
              <a:t>Notice </a:t>
            </a:r>
            <a:r>
              <a:rPr lang="en-US" sz="2500" dirty="0"/>
              <a:t>that the individual objects that are instances of a class </a:t>
            </a:r>
            <a:r>
              <a:rPr lang="en-US" sz="2500" i="1" dirty="0"/>
              <a:t>always </a:t>
            </a:r>
            <a:r>
              <a:rPr lang="en-US" sz="2500" dirty="0"/>
              <a:t>differ in </a:t>
            </a:r>
            <a:r>
              <a:rPr lang="en-US" sz="2500" dirty="0" smtClean="0"/>
              <a:t>their identity </a:t>
            </a:r>
            <a:r>
              <a:rPr lang="en-US" sz="2500" dirty="0"/>
              <a:t>and </a:t>
            </a:r>
            <a:r>
              <a:rPr lang="en-US" sz="2500" i="1" dirty="0"/>
              <a:t>usually </a:t>
            </a:r>
            <a:r>
              <a:rPr lang="en-US" sz="2500" dirty="0"/>
              <a:t>differ in their state.</a:t>
            </a:r>
          </a:p>
        </p:txBody>
      </p:sp>
    </p:spTree>
    <p:extLst>
      <p:ext uri="{BB962C8B-B14F-4D97-AF65-F5344CB8AC3E}">
        <p14:creationId xmlns:p14="http://schemas.microsoft.com/office/powerpoint/2010/main" val="3860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key characteristics can influence each other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example, the state of an object can </a:t>
            </a:r>
            <a:r>
              <a:rPr lang="en-US" dirty="0" smtClean="0"/>
              <a:t>influence its </a:t>
            </a:r>
            <a:r>
              <a:rPr lang="en-US" dirty="0"/>
              <a:t>behavior. </a:t>
            </a:r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: If </a:t>
            </a:r>
            <a:r>
              <a:rPr lang="en-US" dirty="0"/>
              <a:t>an order is “shipped” or “paid,” it may reject a method call that asks it to add </a:t>
            </a:r>
            <a:r>
              <a:rPr lang="en-US" dirty="0" smtClean="0"/>
              <a:t>or remove </a:t>
            </a:r>
            <a:r>
              <a:rPr lang="en-US" dirty="0"/>
              <a:t>items. </a:t>
            </a:r>
            <a:endParaRPr lang="en-US" dirty="0" smtClean="0"/>
          </a:p>
          <a:p>
            <a:r>
              <a:rPr lang="en-US" dirty="0" smtClean="0"/>
              <a:t>Conversely</a:t>
            </a:r>
            <a:r>
              <a:rPr lang="en-US" dirty="0"/>
              <a:t>, if an order is “empty”—that is, no items have yet been ordered—it </a:t>
            </a:r>
            <a:r>
              <a:rPr lang="en-US" dirty="0" smtClean="0"/>
              <a:t>should not </a:t>
            </a:r>
            <a:r>
              <a:rPr lang="en-US" dirty="0"/>
              <a:t>allow itself to be shipped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/>
              <a:t>Identifying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 traditional procedural program, you start the process at the top, with the main function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OOP, </a:t>
            </a:r>
            <a:r>
              <a:rPr lang="en-US" dirty="0"/>
              <a:t>identify your classes and then add methods to each class.</a:t>
            </a:r>
          </a:p>
          <a:p>
            <a:r>
              <a:rPr lang="en-US" dirty="0"/>
              <a:t>A simple rule of thumb in </a:t>
            </a:r>
            <a:r>
              <a:rPr lang="en-US" dirty="0">
                <a:solidFill>
                  <a:srgbClr val="C00000"/>
                </a:solidFill>
              </a:rPr>
              <a:t>identifying classes</a:t>
            </a:r>
            <a:r>
              <a:rPr lang="en-US" dirty="0"/>
              <a:t> is to look for </a:t>
            </a:r>
            <a:r>
              <a:rPr lang="en-US" dirty="0">
                <a:solidFill>
                  <a:srgbClr val="C00000"/>
                </a:solidFill>
              </a:rPr>
              <a:t>nouns</a:t>
            </a:r>
            <a:r>
              <a:rPr lang="en-US" dirty="0"/>
              <a:t> in the problem analysis. </a:t>
            </a:r>
            <a:r>
              <a:rPr lang="en-US" b="1" dirty="0">
                <a:solidFill>
                  <a:srgbClr val="00B0F0"/>
                </a:solidFill>
              </a:rPr>
              <a:t>Methods</a:t>
            </a:r>
            <a:r>
              <a:rPr lang="en-US" dirty="0" smtClean="0"/>
              <a:t>, correspond </a:t>
            </a:r>
            <a:r>
              <a:rPr lang="en-US" dirty="0"/>
              <a:t>to </a:t>
            </a:r>
            <a:r>
              <a:rPr lang="en-US" b="1" dirty="0">
                <a:solidFill>
                  <a:srgbClr val="00B0F0"/>
                </a:solidFill>
              </a:rPr>
              <a:t>verbs</a:t>
            </a:r>
            <a:r>
              <a:rPr lang="en-US" dirty="0"/>
              <a:t>.</a:t>
            </a:r>
          </a:p>
          <a:p>
            <a:r>
              <a:rPr lang="en-US" dirty="0"/>
              <a:t>For example, in an order-processing system, some of the nouns are</a:t>
            </a:r>
          </a:p>
          <a:p>
            <a:pPr marL="640080" lvl="2" indent="0">
              <a:buNone/>
            </a:pPr>
            <a:r>
              <a:rPr lang="en-US" dirty="0"/>
              <a:t>• Item</a:t>
            </a:r>
          </a:p>
          <a:p>
            <a:pPr marL="640080" lvl="2" indent="0">
              <a:buNone/>
            </a:pPr>
            <a:r>
              <a:rPr lang="en-US" dirty="0"/>
              <a:t>• Order</a:t>
            </a:r>
          </a:p>
          <a:p>
            <a:pPr marL="640080" lvl="2" indent="0">
              <a:buNone/>
            </a:pPr>
            <a:r>
              <a:rPr lang="en-US" dirty="0"/>
              <a:t>• Shipping address</a:t>
            </a:r>
          </a:p>
          <a:p>
            <a:pPr marL="640080" lvl="2" indent="0">
              <a:buNone/>
            </a:pPr>
            <a:r>
              <a:rPr lang="en-US" dirty="0"/>
              <a:t>• Payment</a:t>
            </a:r>
          </a:p>
          <a:p>
            <a:pPr marL="640080" lvl="2" indent="0">
              <a:buNone/>
            </a:pPr>
            <a:r>
              <a:rPr lang="en-US" dirty="0"/>
              <a:t>• Account</a:t>
            </a:r>
          </a:p>
          <a:p>
            <a:r>
              <a:rPr lang="en-US" dirty="0"/>
              <a:t>These nouns may lead to the classes Item, Order, and so 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Next, look for verbs. Items are </a:t>
            </a:r>
            <a:r>
              <a:rPr lang="en-US" i="1" dirty="0">
                <a:solidFill>
                  <a:srgbClr val="C00000"/>
                </a:solidFill>
              </a:rPr>
              <a:t>added</a:t>
            </a:r>
            <a:r>
              <a:rPr lang="en-US" i="1" dirty="0"/>
              <a:t> </a:t>
            </a:r>
            <a:r>
              <a:rPr lang="en-US" dirty="0"/>
              <a:t>to orders. Orders are </a:t>
            </a:r>
            <a:r>
              <a:rPr lang="en-US" i="1" dirty="0">
                <a:solidFill>
                  <a:srgbClr val="C00000"/>
                </a:solidFill>
              </a:rPr>
              <a:t>shipped </a:t>
            </a: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C00000"/>
                </a:solidFill>
              </a:rPr>
              <a:t>canceled</a:t>
            </a:r>
            <a:r>
              <a:rPr lang="en-US" dirty="0"/>
              <a:t>. </a:t>
            </a:r>
          </a:p>
          <a:p>
            <a:r>
              <a:rPr lang="en-US" dirty="0"/>
              <a:t>Payments are </a:t>
            </a:r>
            <a:r>
              <a:rPr lang="en-US" i="1" dirty="0"/>
              <a:t>applied </a:t>
            </a:r>
            <a:r>
              <a:rPr lang="en-US" dirty="0"/>
              <a:t>to orders. With each verb, such as </a:t>
            </a:r>
            <a:r>
              <a:rPr lang="en-US" dirty="0">
                <a:solidFill>
                  <a:srgbClr val="C00000"/>
                </a:solidFill>
              </a:rPr>
              <a:t>“add,” “ship,” “cancel,” or “apply,” </a:t>
            </a:r>
            <a:r>
              <a:rPr lang="en-US" dirty="0"/>
              <a:t>you identify the object that has the major responsibility for carrying it out. </a:t>
            </a:r>
          </a:p>
        </p:txBody>
      </p:sp>
    </p:spTree>
    <p:extLst>
      <p:ext uri="{BB962C8B-B14F-4D97-AF65-F5344CB8AC3E}">
        <p14:creationId xmlns:p14="http://schemas.microsoft.com/office/powerpoint/2010/main" val="1948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Relationships between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most common relationships between classes are</a:t>
            </a:r>
          </a:p>
          <a:p>
            <a:pPr lvl="1"/>
            <a:r>
              <a:rPr lang="en-US" dirty="0" smtClean="0"/>
              <a:t> </a:t>
            </a:r>
            <a:r>
              <a:rPr lang="en-US" i="1" dirty="0"/>
              <a:t>Dependence </a:t>
            </a:r>
            <a:r>
              <a:rPr lang="en-US" dirty="0"/>
              <a:t>(“uses–a”)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Aggregation </a:t>
            </a:r>
            <a:r>
              <a:rPr lang="en-US" dirty="0"/>
              <a:t>(“has–a”)</a:t>
            </a:r>
          </a:p>
          <a:p>
            <a:pPr lvl="1"/>
            <a:r>
              <a:rPr lang="en-US" dirty="0" smtClean="0"/>
              <a:t> </a:t>
            </a:r>
            <a:r>
              <a:rPr lang="en-US" i="1" dirty="0"/>
              <a:t>Inheritance </a:t>
            </a:r>
            <a:r>
              <a:rPr lang="en-US" dirty="0"/>
              <a:t>(“is–a</a:t>
            </a:r>
            <a:r>
              <a:rPr lang="en-US" dirty="0" smtClean="0"/>
              <a:t>”)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sz="2800" dirty="0"/>
              <a:t>The </a:t>
            </a:r>
            <a:r>
              <a:rPr lang="en-US" sz="2800" i="1" dirty="0"/>
              <a:t>dependence</a:t>
            </a:r>
            <a:r>
              <a:rPr lang="en-US" sz="2800" dirty="0"/>
              <a:t>, or “uses–a” relationship, is the most obvious and also the most general. </a:t>
            </a:r>
            <a:endParaRPr lang="en-US" sz="2800" dirty="0" smtClean="0"/>
          </a:p>
          <a:p>
            <a:r>
              <a:rPr lang="en-US" sz="2800" dirty="0" smtClean="0"/>
              <a:t>For example</a:t>
            </a:r>
            <a:r>
              <a:rPr lang="en-US" sz="2800" dirty="0"/>
              <a:t>, the </a:t>
            </a:r>
            <a:r>
              <a:rPr lang="en-US" sz="2000" dirty="0"/>
              <a:t>Order </a:t>
            </a:r>
            <a:r>
              <a:rPr lang="en-US" sz="2800" dirty="0"/>
              <a:t>class uses the </a:t>
            </a:r>
            <a:r>
              <a:rPr lang="en-US" sz="2000" dirty="0"/>
              <a:t>Account </a:t>
            </a:r>
            <a:r>
              <a:rPr lang="en-US" sz="2800" dirty="0"/>
              <a:t>class because </a:t>
            </a:r>
            <a:r>
              <a:rPr lang="en-US" sz="2000" dirty="0"/>
              <a:t>Order </a:t>
            </a:r>
            <a:r>
              <a:rPr lang="en-US" sz="2800" dirty="0"/>
              <a:t>objects need to access </a:t>
            </a:r>
            <a:r>
              <a:rPr lang="en-US" sz="2000" dirty="0" smtClean="0"/>
              <a:t>Account </a:t>
            </a:r>
            <a:r>
              <a:rPr lang="en-US" sz="2800" dirty="0" smtClean="0"/>
              <a:t>objects </a:t>
            </a:r>
            <a:r>
              <a:rPr lang="en-US" sz="2800" dirty="0"/>
              <a:t>to check for credit status. </a:t>
            </a:r>
            <a:endParaRPr lang="en-US" sz="2800" dirty="0" smtClean="0"/>
          </a:p>
          <a:p>
            <a:r>
              <a:rPr lang="en-US" sz="2800" dirty="0" smtClean="0"/>
              <a:t>But </a:t>
            </a:r>
            <a:r>
              <a:rPr lang="en-US" sz="2800" dirty="0"/>
              <a:t>the </a:t>
            </a:r>
            <a:r>
              <a:rPr lang="en-US" sz="2000" dirty="0"/>
              <a:t>Item </a:t>
            </a:r>
            <a:r>
              <a:rPr lang="en-US" sz="2800" dirty="0"/>
              <a:t>class does not depend on the </a:t>
            </a:r>
            <a:r>
              <a:rPr lang="en-US" sz="2000" dirty="0"/>
              <a:t>Account </a:t>
            </a:r>
            <a:r>
              <a:rPr lang="en-US" sz="2800" dirty="0"/>
              <a:t>class, </a:t>
            </a:r>
            <a:r>
              <a:rPr lang="en-US" sz="2800" dirty="0" smtClean="0"/>
              <a:t>because </a:t>
            </a:r>
            <a:r>
              <a:rPr lang="en-US" sz="2000" dirty="0" smtClean="0"/>
              <a:t>Item </a:t>
            </a:r>
            <a:r>
              <a:rPr lang="en-US" sz="2800" dirty="0"/>
              <a:t>objects never need to worry about customer accounts. </a:t>
            </a:r>
            <a:endParaRPr lang="en-US" sz="2800" dirty="0" smtClean="0"/>
          </a:p>
          <a:p>
            <a:r>
              <a:rPr lang="en-US" sz="2800" dirty="0" smtClean="0"/>
              <a:t>Thus</a:t>
            </a:r>
            <a:r>
              <a:rPr lang="en-US" sz="2800" dirty="0"/>
              <a:t>, a class depends on another class </a:t>
            </a:r>
            <a:r>
              <a:rPr lang="en-US" sz="2800" dirty="0" smtClean="0"/>
              <a:t>if its </a:t>
            </a:r>
            <a:r>
              <a:rPr lang="en-US" sz="2800" dirty="0"/>
              <a:t>methods use or manipulate objects of that class.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 he </a:t>
            </a:r>
            <a:r>
              <a:rPr lang="en-US" i="1" dirty="0">
                <a:solidFill>
                  <a:srgbClr val="C00000"/>
                </a:solidFill>
              </a:rPr>
              <a:t>aggregation</a:t>
            </a:r>
            <a:r>
              <a:rPr lang="en-US" dirty="0">
                <a:solidFill>
                  <a:srgbClr val="C00000"/>
                </a:solidFill>
              </a:rPr>
              <a:t>, or “has–a”</a:t>
            </a:r>
            <a:r>
              <a:rPr lang="en-US" dirty="0"/>
              <a:t> relationship, is easy to understand because it is concrete;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en-US" dirty="0"/>
              <a:t>, an Order object contains Item objects. Containment means that objects of class A </a:t>
            </a:r>
            <a:r>
              <a:rPr lang="en-US" dirty="0" smtClean="0"/>
              <a:t>contain objects </a:t>
            </a:r>
            <a:r>
              <a:rPr lang="en-US" dirty="0"/>
              <a:t>of class B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i="1" dirty="0">
                <a:solidFill>
                  <a:srgbClr val="C00000"/>
                </a:solidFill>
              </a:rPr>
              <a:t>inheritance</a:t>
            </a:r>
            <a:r>
              <a:rPr lang="en-US" dirty="0">
                <a:solidFill>
                  <a:srgbClr val="C00000"/>
                </a:solidFill>
              </a:rPr>
              <a:t>, or “is–a”</a:t>
            </a:r>
            <a:r>
              <a:rPr lang="en-US" dirty="0"/>
              <a:t> relationship, expresses a relationship between a more special and </a:t>
            </a:r>
            <a:r>
              <a:rPr lang="en-US" dirty="0" smtClean="0"/>
              <a:t>a more </a:t>
            </a:r>
            <a:r>
              <a:rPr lang="en-US" dirty="0"/>
              <a:t>general class.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 </a:t>
            </a:r>
            <a:r>
              <a:rPr lang="en-US" dirty="0" err="1"/>
              <a:t>RushOrder</a:t>
            </a:r>
            <a:r>
              <a:rPr lang="en-US" dirty="0"/>
              <a:t> class inherits from an Order class. </a:t>
            </a:r>
            <a:endParaRPr lang="en-US" dirty="0" smtClean="0"/>
          </a:p>
          <a:p>
            <a:r>
              <a:rPr lang="en-US" dirty="0" smtClean="0"/>
              <a:t>The specialized </a:t>
            </a:r>
            <a:r>
              <a:rPr lang="en-US" dirty="0" err="1" smtClean="0"/>
              <a:t>RushOrder</a:t>
            </a:r>
            <a:r>
              <a:rPr lang="en-US" dirty="0" smtClean="0"/>
              <a:t> </a:t>
            </a:r>
            <a:r>
              <a:rPr lang="en-US" dirty="0"/>
              <a:t>class has special methods for priority handling and a different method for </a:t>
            </a:r>
            <a:r>
              <a:rPr lang="en-US" dirty="0" smtClean="0"/>
              <a:t>computing shipping </a:t>
            </a:r>
            <a:r>
              <a:rPr lang="en-US" dirty="0"/>
              <a:t>charges, but its other methods, such as adding items and billing, are inherited from the </a:t>
            </a:r>
            <a:r>
              <a:rPr lang="en-US" dirty="0" smtClean="0"/>
              <a:t>Order class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if class A extends class B, class A inherits methods from class B but has </a:t>
            </a:r>
            <a:r>
              <a:rPr lang="en-US" dirty="0" smtClean="0"/>
              <a:t>more capabilities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60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6251498" cy="6111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23999"/>
          </a:xfrm>
        </p:spPr>
        <p:txBody>
          <a:bodyPr/>
          <a:lstStyle/>
          <a:p>
            <a:pPr algn="just"/>
            <a:r>
              <a:rPr lang="en-US" dirty="0"/>
              <a:t>Many programmers use the UML (Unified Modeling Language) notation to draw </a:t>
            </a:r>
            <a:r>
              <a:rPr lang="en-US" i="1" dirty="0"/>
              <a:t>class </a:t>
            </a:r>
            <a:r>
              <a:rPr lang="en-US" i="1" dirty="0" smtClean="0"/>
              <a:t>diagrams </a:t>
            </a:r>
            <a:r>
              <a:rPr lang="en-US" dirty="0" smtClean="0"/>
              <a:t>that </a:t>
            </a:r>
            <a:r>
              <a:rPr lang="en-US" dirty="0"/>
              <a:t>describe the relationships between classes.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4577"/>
            <a:ext cx="7620000" cy="35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" y="0"/>
            <a:ext cx="8229600" cy="1143000"/>
          </a:xfrm>
        </p:spPr>
        <p:txBody>
          <a:bodyPr/>
          <a:lstStyle/>
          <a:p>
            <a:r>
              <a:rPr lang="en-US" b="1" dirty="0"/>
              <a:t>A </a:t>
            </a:r>
            <a:r>
              <a:rPr lang="en-US" b="1" dirty="0" smtClean="0"/>
              <a:t>class </a:t>
            </a:r>
            <a:r>
              <a:rPr lang="en-US" b="1" dirty="0"/>
              <a:t>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086600" cy="54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is a </a:t>
            </a:r>
            <a:r>
              <a:rPr lang="en-US" i="1" dirty="0">
                <a:solidFill>
                  <a:srgbClr val="C00000"/>
                </a:solidFill>
              </a:rPr>
              <a:t>strongly typed </a:t>
            </a:r>
            <a:r>
              <a:rPr lang="en-US" i="1" dirty="0"/>
              <a:t>language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eight </a:t>
            </a:r>
            <a:r>
              <a:rPr lang="en-US" i="1" dirty="0">
                <a:solidFill>
                  <a:srgbClr val="C00000"/>
                </a:solidFill>
              </a:rPr>
              <a:t>primitive types </a:t>
            </a:r>
            <a:r>
              <a:rPr lang="en-US" dirty="0"/>
              <a:t>in Java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Four integer </a:t>
            </a:r>
            <a:r>
              <a:rPr lang="en-US" dirty="0" smtClean="0"/>
              <a:t>types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Two  </a:t>
            </a:r>
            <a:r>
              <a:rPr lang="en-US" dirty="0">
                <a:solidFill>
                  <a:srgbClr val="C00000"/>
                </a:solidFill>
              </a:rPr>
              <a:t>floating-point </a:t>
            </a:r>
            <a:r>
              <a:rPr lang="en-US" dirty="0" smtClean="0"/>
              <a:t>number types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is the character type </a:t>
            </a:r>
            <a:r>
              <a:rPr lang="en-US" dirty="0">
                <a:solidFill>
                  <a:srgbClr val="C00000"/>
                </a:solidFill>
              </a:rPr>
              <a:t>char</a:t>
            </a:r>
            <a:r>
              <a:rPr lang="en-US" dirty="0"/>
              <a:t>, used for code units in the Unicode encoding scheme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err="1">
                <a:solidFill>
                  <a:srgbClr val="C00000"/>
                </a:solidFill>
              </a:rPr>
              <a:t>boolean</a:t>
            </a:r>
            <a:r>
              <a:rPr lang="en-US" dirty="0"/>
              <a:t> type for truth values.</a:t>
            </a:r>
          </a:p>
        </p:txBody>
      </p:sp>
    </p:spTree>
    <p:extLst>
      <p:ext uri="{BB962C8B-B14F-4D97-AF65-F5344CB8AC3E}">
        <p14:creationId xmlns:p14="http://schemas.microsoft.com/office/powerpoint/2010/main" val="18708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Predefined Classes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Objects and Object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43712"/>
            <a:ext cx="8229600" cy="55808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To work with objects, </a:t>
            </a:r>
            <a:r>
              <a:rPr lang="en-US" dirty="0" smtClean="0"/>
              <a:t>first </a:t>
            </a:r>
            <a:r>
              <a:rPr lang="en-US" dirty="0"/>
              <a:t>construct them and specify their initial </a:t>
            </a:r>
            <a:r>
              <a:rPr lang="en-US" dirty="0" smtClean="0"/>
              <a:t>state</a:t>
            </a:r>
            <a:r>
              <a:rPr lang="en-US" dirty="0"/>
              <a:t> </a:t>
            </a:r>
            <a:r>
              <a:rPr lang="en-US" dirty="0" smtClean="0"/>
              <a:t>and then apply methods </a:t>
            </a:r>
            <a:r>
              <a:rPr lang="en-US" dirty="0"/>
              <a:t>to the objects.</a:t>
            </a:r>
          </a:p>
          <a:p>
            <a:pPr algn="just"/>
            <a:r>
              <a:rPr lang="en-US" dirty="0" smtClean="0"/>
              <a:t>Use </a:t>
            </a:r>
            <a:r>
              <a:rPr lang="en-US" i="1" dirty="0" smtClean="0"/>
              <a:t>constructors </a:t>
            </a:r>
            <a:r>
              <a:rPr lang="en-US" dirty="0"/>
              <a:t>to construct new instances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 constructor is </a:t>
            </a:r>
            <a:r>
              <a:rPr lang="en-US" dirty="0"/>
              <a:t>a special method whose purpose is to construct and initialize objects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Constructors always have the same name as the class name. </a:t>
            </a:r>
            <a:endParaRPr lang="en-US" dirty="0" smtClean="0"/>
          </a:p>
          <a:p>
            <a:pPr algn="just"/>
            <a:r>
              <a:rPr lang="en-US" dirty="0"/>
              <a:t>The standard Java library contains a Date </a:t>
            </a:r>
            <a:r>
              <a:rPr lang="en-US" dirty="0" smtClean="0"/>
              <a:t>class.</a:t>
            </a:r>
          </a:p>
          <a:p>
            <a:pPr algn="just"/>
            <a:r>
              <a:rPr lang="en-US" dirty="0" smtClean="0"/>
              <a:t>Thus</a:t>
            </a:r>
            <a:r>
              <a:rPr lang="en-US" dirty="0"/>
              <a:t>, the constructor for the Date </a:t>
            </a:r>
            <a:r>
              <a:rPr lang="en-US" dirty="0" smtClean="0"/>
              <a:t>class is </a:t>
            </a:r>
            <a:r>
              <a:rPr lang="en-US" dirty="0"/>
              <a:t>called Date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To </a:t>
            </a:r>
            <a:r>
              <a:rPr lang="en-US" dirty="0"/>
              <a:t>construct a Date object, you combine the constructor with the new operator, </a:t>
            </a:r>
            <a:r>
              <a:rPr lang="en-US" dirty="0" smtClean="0"/>
              <a:t>as follows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		new </a:t>
            </a:r>
            <a:r>
              <a:rPr lang="en-US" dirty="0"/>
              <a:t>Date()</a:t>
            </a:r>
          </a:p>
          <a:p>
            <a:pPr algn="just"/>
            <a:r>
              <a:rPr lang="en-US" dirty="0"/>
              <a:t>This expression constructs a new object. The object is initialized to the current date and time</a:t>
            </a:r>
            <a:r>
              <a:rPr lang="en-US" dirty="0" smtClean="0"/>
              <a:t>.</a:t>
            </a:r>
          </a:p>
          <a:p>
            <a:pPr marL="640080" lvl="2" indent="0" algn="just">
              <a:buNone/>
            </a:pP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b="1" dirty="0"/>
              <a:t>new Date()</a:t>
            </a:r>
            <a:r>
              <a:rPr lang="en-US" dirty="0"/>
              <a:t>);</a:t>
            </a:r>
          </a:p>
          <a:p>
            <a:pPr marL="640080" lvl="2" indent="0" algn="just">
              <a:buNone/>
            </a:pPr>
            <a:r>
              <a:rPr lang="en-US" dirty="0"/>
              <a:t>String s = </a:t>
            </a:r>
            <a:r>
              <a:rPr lang="en-US" b="1" dirty="0"/>
              <a:t>new Date()</a:t>
            </a:r>
            <a:r>
              <a:rPr lang="en-US" dirty="0"/>
              <a:t>.</a:t>
            </a:r>
            <a:r>
              <a:rPr lang="en-US" dirty="0" err="1"/>
              <a:t>toString</a:t>
            </a:r>
            <a:r>
              <a:rPr lang="en-US" dirty="0"/>
              <a:t>();</a:t>
            </a:r>
          </a:p>
          <a:p>
            <a:pPr marL="640080" lvl="2" indent="0" algn="just">
              <a:buNone/>
            </a:pPr>
            <a:r>
              <a:rPr lang="en-US" dirty="0"/>
              <a:t>Date birthday = </a:t>
            </a:r>
            <a:r>
              <a:rPr lang="en-US" b="1" dirty="0"/>
              <a:t>new Date</a:t>
            </a:r>
            <a:r>
              <a:rPr lang="en-US" b="1" dirty="0" smtClean="0"/>
              <a:t>()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an important difference between objects and object variables. For example, the statement</a:t>
            </a:r>
          </a:p>
          <a:p>
            <a:pPr marL="0" indent="0">
              <a:buNone/>
            </a:pPr>
            <a:r>
              <a:rPr lang="en-US" dirty="0" smtClean="0"/>
              <a:t>	Date </a:t>
            </a:r>
            <a:r>
              <a:rPr lang="en-US" dirty="0"/>
              <a:t>deadline; // deadline doesn't refer to any object</a:t>
            </a:r>
          </a:p>
          <a:p>
            <a:r>
              <a:rPr lang="en-US" dirty="0"/>
              <a:t>defines an object variable, deadline, that can refer to objects of type Date.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</a:t>
            </a:r>
            <a:r>
              <a:rPr lang="en-US" dirty="0" smtClean="0"/>
              <a:t>to realize </a:t>
            </a:r>
            <a:r>
              <a:rPr lang="en-US" dirty="0"/>
              <a:t>that the variable deadline </a:t>
            </a:r>
            <a:r>
              <a:rPr lang="en-US" i="1" dirty="0"/>
              <a:t>is not an </a:t>
            </a:r>
            <a:r>
              <a:rPr lang="en-US" i="1" dirty="0" smtClean="0"/>
              <a:t>object</a:t>
            </a:r>
            <a:endParaRPr lang="en-US" dirty="0"/>
          </a:p>
          <a:p>
            <a:r>
              <a:rPr lang="en-US" dirty="0"/>
              <a:t>You cannot use any Date methods on this variable at this time. </a:t>
            </a:r>
            <a:r>
              <a:rPr lang="en-US" dirty="0" smtClean="0"/>
              <a:t>	s </a:t>
            </a:r>
            <a:r>
              <a:rPr lang="en-US" dirty="0"/>
              <a:t>= </a:t>
            </a:r>
            <a:r>
              <a:rPr lang="en-US" dirty="0" err="1"/>
              <a:t>deadline.toString</a:t>
            </a:r>
            <a:r>
              <a:rPr lang="en-US" dirty="0"/>
              <a:t>(); </a:t>
            </a:r>
            <a:r>
              <a:rPr lang="en-US" dirty="0" smtClean="0"/>
              <a:t>// cannot be used now</a:t>
            </a:r>
            <a:endParaRPr lang="en-US" dirty="0"/>
          </a:p>
          <a:p>
            <a:r>
              <a:rPr lang="en-US" dirty="0"/>
              <a:t>would cause a compile-time error.</a:t>
            </a:r>
          </a:p>
          <a:p>
            <a:r>
              <a:rPr lang="en-US" dirty="0"/>
              <a:t>You must first initialize the deadline variable. </a:t>
            </a:r>
            <a:endParaRPr lang="en-US" dirty="0" smtClean="0"/>
          </a:p>
          <a:p>
            <a:r>
              <a:rPr lang="en-US" dirty="0" smtClean="0"/>
              <a:t>Initialize </a:t>
            </a:r>
            <a:r>
              <a:rPr lang="en-US" dirty="0"/>
              <a:t>the variable with a newly constructed object:</a:t>
            </a:r>
          </a:p>
          <a:p>
            <a:pPr marL="0" indent="0">
              <a:buNone/>
            </a:pPr>
            <a:r>
              <a:rPr lang="en-US" dirty="0" smtClean="0"/>
              <a:t>	deadline </a:t>
            </a:r>
            <a:r>
              <a:rPr lang="en-US" dirty="0"/>
              <a:t>= new Date();</a:t>
            </a:r>
          </a:p>
          <a:p>
            <a:r>
              <a:rPr lang="en-US" dirty="0"/>
              <a:t>Or you can set the variable to refer to an existing object:</a:t>
            </a:r>
          </a:p>
          <a:p>
            <a:pPr marL="0" indent="0">
              <a:buNone/>
            </a:pPr>
            <a:r>
              <a:rPr lang="en-US" dirty="0" smtClean="0"/>
              <a:t>	deadline </a:t>
            </a:r>
            <a:r>
              <a:rPr lang="en-US" dirty="0"/>
              <a:t>= birthday;</a:t>
            </a:r>
          </a:p>
          <a:p>
            <a:r>
              <a:rPr lang="en-US" dirty="0"/>
              <a:t>Now both variables refer to the </a:t>
            </a:r>
            <a:r>
              <a:rPr lang="en-US" i="1" dirty="0"/>
              <a:t>same </a:t>
            </a:r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3665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An </a:t>
            </a:r>
            <a:r>
              <a:rPr lang="en-US" dirty="0"/>
              <a:t>object variable doesn’t actually contain an object. It only </a:t>
            </a:r>
            <a:r>
              <a:rPr lang="en-US" i="1" dirty="0"/>
              <a:t>refers </a:t>
            </a:r>
            <a:r>
              <a:rPr lang="en-US" dirty="0" smtClean="0"/>
              <a:t>to an </a:t>
            </a:r>
            <a:r>
              <a:rPr lang="en-US" dirty="0"/>
              <a:t>object.</a:t>
            </a:r>
          </a:p>
          <a:p>
            <a:pPr algn="just"/>
            <a:r>
              <a:rPr lang="en-US" dirty="0"/>
              <a:t>In Java, the value of any object variable is a reference to an object that is stored elsewhere. </a:t>
            </a:r>
            <a:endParaRPr lang="en-US" dirty="0" smtClean="0"/>
          </a:p>
          <a:p>
            <a:pPr algn="just"/>
            <a:r>
              <a:rPr lang="en-US" dirty="0" smtClean="0"/>
              <a:t>The return </a:t>
            </a:r>
            <a:r>
              <a:rPr lang="en-US" dirty="0"/>
              <a:t>value of the new operator is also a reference.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C00000"/>
                </a:solidFill>
              </a:rPr>
              <a:t>Date </a:t>
            </a:r>
            <a:r>
              <a:rPr lang="en-US" dirty="0">
                <a:solidFill>
                  <a:srgbClr val="C00000"/>
                </a:solidFill>
              </a:rPr>
              <a:t>deadline = new Date();</a:t>
            </a:r>
          </a:p>
          <a:p>
            <a:pPr algn="just"/>
            <a:r>
              <a:rPr lang="en-US" dirty="0"/>
              <a:t>has two parts. The expression new Date() makes an object of type Date, and its value is </a:t>
            </a:r>
            <a:r>
              <a:rPr lang="en-US" dirty="0" smtClean="0"/>
              <a:t>a reference </a:t>
            </a:r>
            <a:r>
              <a:rPr lang="en-US" dirty="0"/>
              <a:t>to that newly created object. </a:t>
            </a:r>
            <a:endParaRPr lang="en-US" dirty="0" smtClean="0"/>
          </a:p>
          <a:p>
            <a:pPr algn="just"/>
            <a:r>
              <a:rPr lang="en-US" dirty="0" smtClean="0"/>
              <a:t>That </a:t>
            </a:r>
            <a:r>
              <a:rPr lang="en-US" dirty="0"/>
              <a:t>reference is then stored in the deadline variable.</a:t>
            </a:r>
          </a:p>
          <a:p>
            <a:pPr algn="just"/>
            <a:r>
              <a:rPr lang="en-US" dirty="0"/>
              <a:t>You can explicitly set an object variable to null to indicate that it currently refers to no object.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deadline </a:t>
            </a:r>
            <a:r>
              <a:rPr lang="en-US" dirty="0">
                <a:solidFill>
                  <a:srgbClr val="C00000"/>
                </a:solidFill>
              </a:rPr>
              <a:t>= null;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	. </a:t>
            </a:r>
            <a:r>
              <a:rPr lang="en-US" dirty="0">
                <a:solidFill>
                  <a:srgbClr val="C00000"/>
                </a:solidFill>
              </a:rPr>
              <a:t>. 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	if </a:t>
            </a:r>
            <a:r>
              <a:rPr lang="en-US" dirty="0">
                <a:solidFill>
                  <a:srgbClr val="C00000"/>
                </a:solidFill>
              </a:rPr>
              <a:t>(deadline != null)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		</a:t>
            </a:r>
            <a:r>
              <a:rPr lang="en-US" dirty="0" err="1" smtClean="0">
                <a:solidFill>
                  <a:srgbClr val="C00000"/>
                </a:solidFill>
              </a:rPr>
              <a:t>System.out.println</a:t>
            </a:r>
            <a:r>
              <a:rPr lang="en-US" dirty="0" smtClean="0">
                <a:solidFill>
                  <a:srgbClr val="C00000"/>
                </a:solidFill>
              </a:rPr>
              <a:t>(deadline);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apply a method to a variable that holds null, a runtime error occurs.</a:t>
            </a:r>
          </a:p>
          <a:p>
            <a:pPr marL="0" indent="0">
              <a:buNone/>
            </a:pPr>
            <a:r>
              <a:rPr lang="en-US" dirty="0" smtClean="0"/>
              <a:t>	birthday </a:t>
            </a:r>
            <a:r>
              <a:rPr lang="en-US" dirty="0"/>
              <a:t>= null;</a:t>
            </a:r>
          </a:p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/>
              <a:t>s = </a:t>
            </a:r>
            <a:r>
              <a:rPr lang="en-US" dirty="0" err="1"/>
              <a:t>birthday.toString</a:t>
            </a:r>
            <a:r>
              <a:rPr lang="en-US" dirty="0"/>
              <a:t>(); // runtime error!</a:t>
            </a:r>
          </a:p>
          <a:p>
            <a:r>
              <a:rPr lang="en-US" dirty="0"/>
              <a:t>Local variables are not automatically initialized to null.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must initialize them, either by </a:t>
            </a:r>
            <a:r>
              <a:rPr lang="en-US" dirty="0" smtClean="0"/>
              <a:t>calling new </a:t>
            </a:r>
            <a:r>
              <a:rPr lang="en-US" dirty="0"/>
              <a:t>or by setting them to null</a:t>
            </a:r>
            <a:r>
              <a:rPr lang="en-US" dirty="0" smtClean="0"/>
              <a:t>.</a:t>
            </a:r>
          </a:p>
          <a:p>
            <a:r>
              <a:rPr lang="en-US" dirty="0"/>
              <a:t>Java object variables as analogous to </a:t>
            </a:r>
            <a:r>
              <a:rPr lang="en-US" i="1" dirty="0"/>
              <a:t>object pointers </a:t>
            </a:r>
            <a:r>
              <a:rPr lang="en-US" dirty="0"/>
              <a:t>in C++. </a:t>
            </a:r>
          </a:p>
          <a:p>
            <a:pPr marL="0" indent="0">
              <a:buNone/>
            </a:pPr>
            <a:r>
              <a:rPr lang="en-US" dirty="0" smtClean="0"/>
              <a:t>	Date </a:t>
            </a:r>
            <a:r>
              <a:rPr lang="en-US" dirty="0"/>
              <a:t>birthday; // Java</a:t>
            </a:r>
          </a:p>
          <a:p>
            <a:pPr marL="0" indent="0">
              <a:buNone/>
            </a:pPr>
            <a:r>
              <a:rPr lang="en-US" dirty="0" smtClean="0"/>
              <a:t>		is the </a:t>
            </a:r>
            <a:r>
              <a:rPr lang="en-US" dirty="0"/>
              <a:t>same as</a:t>
            </a:r>
          </a:p>
          <a:p>
            <a:pPr marL="0" indent="0">
              <a:buNone/>
            </a:pPr>
            <a:r>
              <a:rPr lang="en-US" dirty="0" smtClean="0"/>
              <a:t>	Date</a:t>
            </a:r>
            <a:r>
              <a:rPr lang="en-US" dirty="0"/>
              <a:t>* birthday; // C++</a:t>
            </a:r>
          </a:p>
        </p:txBody>
      </p:sp>
    </p:spTree>
    <p:extLst>
      <p:ext uri="{BB962C8B-B14F-4D97-AF65-F5344CB8AC3E}">
        <p14:creationId xmlns:p14="http://schemas.microsoft.com/office/powerpoint/2010/main" val="29906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GregorianCalendar</a:t>
            </a:r>
            <a:r>
              <a:rPr lang="en-US" b="1" dirty="0"/>
              <a:t> Class of the Java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standard Java library contains two separate classes: </a:t>
            </a:r>
            <a:endParaRPr lang="en-US" dirty="0" smtClean="0"/>
          </a:p>
          <a:p>
            <a:pPr algn="just"/>
            <a:r>
              <a:rPr lang="en-US" dirty="0" smtClean="0"/>
              <a:t>Date class - which </a:t>
            </a:r>
            <a:r>
              <a:rPr lang="en-US" dirty="0"/>
              <a:t>represents a point in time, </a:t>
            </a:r>
            <a:r>
              <a:rPr lang="en-US" dirty="0" smtClean="0"/>
              <a:t>and</a:t>
            </a:r>
          </a:p>
          <a:p>
            <a:pPr algn="just"/>
            <a:r>
              <a:rPr lang="en-US" dirty="0" err="1" smtClean="0"/>
              <a:t>GregorianCalendar</a:t>
            </a:r>
            <a:r>
              <a:rPr lang="en-US" dirty="0" smtClean="0"/>
              <a:t> class - </a:t>
            </a:r>
            <a:r>
              <a:rPr lang="en-US" dirty="0"/>
              <a:t>which expresses dates in </a:t>
            </a:r>
            <a:r>
              <a:rPr lang="en-US" dirty="0" smtClean="0"/>
              <a:t>the familiar </a:t>
            </a:r>
            <a:r>
              <a:rPr lang="en-US" dirty="0"/>
              <a:t>calendar notation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GregorianCalendar</a:t>
            </a:r>
            <a:r>
              <a:rPr lang="en-US" dirty="0" smtClean="0"/>
              <a:t> class </a:t>
            </a:r>
            <a:r>
              <a:rPr lang="en-US" dirty="0"/>
              <a:t>extends a more generic </a:t>
            </a:r>
            <a:r>
              <a:rPr lang="en-US" dirty="0" smtClean="0"/>
              <a:t>Calendar class </a:t>
            </a:r>
            <a:r>
              <a:rPr lang="en-US" dirty="0"/>
              <a:t>that describes the properties of calendars in general</a:t>
            </a:r>
            <a:r>
              <a:rPr lang="en-US" dirty="0" smtClean="0"/>
              <a:t>.</a:t>
            </a:r>
          </a:p>
          <a:p>
            <a:r>
              <a:rPr lang="en-US" dirty="0"/>
              <a:t>The Date class has only a small number of methods that allow you to compare two points in time.</a:t>
            </a:r>
          </a:p>
          <a:p>
            <a:r>
              <a:rPr lang="en-US" dirty="0"/>
              <a:t>For example, the before and after methods tell you if one point in time comes before or </a:t>
            </a:r>
            <a:r>
              <a:rPr lang="en-US" dirty="0" smtClean="0"/>
              <a:t>after another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today.before</a:t>
            </a:r>
            <a:r>
              <a:rPr lang="en-US" dirty="0"/>
              <a:t>(birthday))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System.out.println</a:t>
            </a:r>
            <a:r>
              <a:rPr lang="en-US" dirty="0"/>
              <a:t>("Still time to shop for a gift.");</a:t>
            </a:r>
          </a:p>
        </p:txBody>
      </p:sp>
    </p:spTree>
    <p:extLst>
      <p:ext uri="{BB962C8B-B14F-4D97-AF65-F5344CB8AC3E}">
        <p14:creationId xmlns:p14="http://schemas.microsoft.com/office/powerpoint/2010/main" val="36101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Date </a:t>
            </a:r>
            <a:r>
              <a:rPr lang="en-US" dirty="0"/>
              <a:t>class has </a:t>
            </a:r>
            <a:r>
              <a:rPr lang="en-US" dirty="0" smtClean="0"/>
              <a:t>another three methods </a:t>
            </a:r>
            <a:r>
              <a:rPr lang="en-US" dirty="0" err="1" smtClean="0"/>
              <a:t>getDay</a:t>
            </a:r>
            <a:r>
              <a:rPr lang="en-US" dirty="0"/>
              <a:t>, </a:t>
            </a:r>
            <a:r>
              <a:rPr lang="en-US" dirty="0" err="1" smtClean="0"/>
              <a:t>getMonth</a:t>
            </a:r>
            <a:r>
              <a:rPr lang="en-US" dirty="0"/>
              <a:t>, and </a:t>
            </a:r>
            <a:r>
              <a:rPr lang="en-US" dirty="0" err="1" smtClean="0"/>
              <a:t>getYear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GregorianCalendar</a:t>
            </a:r>
            <a:r>
              <a:rPr lang="en-US" dirty="0"/>
              <a:t> class has many more methods than the Date class</a:t>
            </a:r>
            <a:r>
              <a:rPr lang="en-US" dirty="0" smtClean="0"/>
              <a:t>.</a:t>
            </a:r>
          </a:p>
          <a:p>
            <a:r>
              <a:rPr lang="en-US" dirty="0"/>
              <a:t>The expression</a:t>
            </a:r>
          </a:p>
          <a:p>
            <a:pPr marL="0" indent="0">
              <a:buNone/>
            </a:pPr>
            <a:r>
              <a:rPr lang="en-US" dirty="0" smtClean="0"/>
              <a:t>		new </a:t>
            </a:r>
            <a:r>
              <a:rPr lang="en-US" dirty="0" err="1"/>
              <a:t>GregorianCalendar</a:t>
            </a:r>
            <a:r>
              <a:rPr lang="en-US" dirty="0"/>
              <a:t>()</a:t>
            </a:r>
          </a:p>
          <a:p>
            <a:r>
              <a:rPr lang="en-US" dirty="0"/>
              <a:t>constructs a new object that represents the date and time at which the object was constructed.</a:t>
            </a:r>
          </a:p>
          <a:p>
            <a:r>
              <a:rPr lang="en-US" dirty="0"/>
              <a:t>You can construct a calendar object for midnight on a specific date by supplying year, month, </a:t>
            </a:r>
            <a:r>
              <a:rPr lang="en-US" dirty="0" smtClean="0"/>
              <a:t>and day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	new </a:t>
            </a:r>
            <a:r>
              <a:rPr lang="en-US" dirty="0" err="1"/>
              <a:t>GregorianCalendar</a:t>
            </a:r>
            <a:r>
              <a:rPr lang="en-US" dirty="0"/>
              <a:t>(1999, 11, 31)</a:t>
            </a:r>
          </a:p>
          <a:p>
            <a:r>
              <a:rPr lang="en-US" dirty="0" smtClean="0"/>
              <a:t>For greater clarity</a:t>
            </a:r>
            <a:r>
              <a:rPr lang="en-US" dirty="0"/>
              <a:t>, there are constants like </a:t>
            </a:r>
            <a:r>
              <a:rPr lang="en-US" dirty="0" err="1"/>
              <a:t>Calendar.DECEMBER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new </a:t>
            </a:r>
            <a:r>
              <a:rPr lang="en-US" dirty="0" err="1"/>
              <a:t>GregorianCalendar</a:t>
            </a:r>
            <a:r>
              <a:rPr lang="en-US" dirty="0"/>
              <a:t>(1999, </a:t>
            </a:r>
            <a:r>
              <a:rPr lang="en-US" dirty="0" err="1"/>
              <a:t>Calendar.DECEMBER</a:t>
            </a:r>
            <a:r>
              <a:rPr lang="en-US" dirty="0"/>
              <a:t>, 31)</a:t>
            </a:r>
          </a:p>
          <a:p>
            <a:r>
              <a:rPr lang="en-US" dirty="0"/>
              <a:t>You can also set the time:</a:t>
            </a:r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GregorianCalendar</a:t>
            </a:r>
            <a:r>
              <a:rPr lang="en-US" dirty="0"/>
              <a:t>(1999, </a:t>
            </a:r>
            <a:r>
              <a:rPr lang="en-US" dirty="0" err="1"/>
              <a:t>Calendar.DECEMBER</a:t>
            </a:r>
            <a:r>
              <a:rPr lang="en-US" dirty="0"/>
              <a:t>, 31, 23, 59, 59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51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562600"/>
          </a:xfrm>
        </p:spPr>
        <p:txBody>
          <a:bodyPr/>
          <a:lstStyle/>
          <a:p>
            <a:r>
              <a:rPr lang="en-US" dirty="0"/>
              <a:t>To query </a:t>
            </a:r>
            <a:r>
              <a:rPr lang="en-US" dirty="0" smtClean="0"/>
              <a:t>date,</a:t>
            </a:r>
            <a:r>
              <a:rPr lang="en-US" dirty="0"/>
              <a:t> weekday, month, or year, of </a:t>
            </a:r>
            <a:r>
              <a:rPr lang="en-US" dirty="0" smtClean="0"/>
              <a:t>a certain </a:t>
            </a:r>
            <a:r>
              <a:rPr lang="en-US" dirty="0"/>
              <a:t>point in time</a:t>
            </a:r>
            <a:r>
              <a:rPr lang="en-US" dirty="0" smtClean="0"/>
              <a:t>, </a:t>
            </a:r>
            <a:r>
              <a:rPr lang="en-US" dirty="0"/>
              <a:t>use the get method of the </a:t>
            </a:r>
            <a:r>
              <a:rPr lang="en-US" dirty="0" err="1" smtClean="0"/>
              <a:t>GregorianCalendar</a:t>
            </a:r>
            <a:r>
              <a:rPr lang="en-US" dirty="0" smtClean="0"/>
              <a:t> class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select the item that you want to get, pass a constant defined in the Calendar class, such </a:t>
            </a:r>
            <a:r>
              <a:rPr lang="en-US" dirty="0" smtClean="0"/>
              <a:t>as </a:t>
            </a:r>
            <a:r>
              <a:rPr lang="en-US" dirty="0" err="1" smtClean="0"/>
              <a:t>Calendar.MONTH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/>
              <a:t>Calendar.DAY_OF_WEEK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GregorianCalendar</a:t>
            </a:r>
            <a:r>
              <a:rPr lang="en-US" dirty="0" smtClean="0"/>
              <a:t> </a:t>
            </a:r>
            <a:r>
              <a:rPr lang="en-US" dirty="0"/>
              <a:t>now = new </a:t>
            </a:r>
            <a:r>
              <a:rPr lang="en-US" dirty="0" smtClean="0"/>
              <a:t>								</a:t>
            </a:r>
            <a:r>
              <a:rPr lang="en-US" dirty="0" err="1" smtClean="0"/>
              <a:t>GregorianCalendar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month = </a:t>
            </a:r>
            <a:r>
              <a:rPr lang="en-US" dirty="0" err="1"/>
              <a:t>now.get</a:t>
            </a:r>
            <a:r>
              <a:rPr lang="en-US" dirty="0"/>
              <a:t>(</a:t>
            </a:r>
            <a:r>
              <a:rPr lang="en-US" dirty="0" err="1"/>
              <a:t>Calendar.MONTH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weekday = </a:t>
            </a:r>
            <a:r>
              <a:rPr lang="en-US" dirty="0" err="1" smtClean="0"/>
              <a:t>now.get</a:t>
            </a:r>
            <a:r>
              <a:rPr lang="en-US" dirty="0" smtClean="0"/>
              <a:t> 							(</a:t>
            </a:r>
            <a:r>
              <a:rPr lang="en-US" dirty="0" err="1"/>
              <a:t>Calendar.DAY_OF_WEEK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40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change the state, call the set method: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deadline.set</a:t>
            </a:r>
            <a:r>
              <a:rPr lang="en-US" dirty="0" smtClean="0"/>
              <a:t>(</a:t>
            </a:r>
            <a:r>
              <a:rPr lang="en-US" dirty="0" err="1" smtClean="0"/>
              <a:t>Calendar.YEAR</a:t>
            </a:r>
            <a:r>
              <a:rPr lang="en-US" dirty="0"/>
              <a:t>, 2001);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deadline.set</a:t>
            </a:r>
            <a:r>
              <a:rPr lang="en-US" dirty="0" smtClean="0"/>
              <a:t>(</a:t>
            </a:r>
            <a:r>
              <a:rPr lang="en-US" dirty="0" err="1" smtClean="0"/>
              <a:t>Calendar.MONTH</a:t>
            </a:r>
            <a:r>
              <a:rPr lang="en-US" dirty="0"/>
              <a:t>, </a:t>
            </a:r>
            <a:r>
              <a:rPr lang="en-US" dirty="0" err="1"/>
              <a:t>Calendar.APRIL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deadline.set</a:t>
            </a:r>
            <a:r>
              <a:rPr lang="en-US" dirty="0" smtClean="0"/>
              <a:t>(</a:t>
            </a:r>
            <a:r>
              <a:rPr lang="en-US" dirty="0" err="1" smtClean="0"/>
              <a:t>Calendar.DAY_OF_MONTH</a:t>
            </a:r>
            <a:r>
              <a:rPr lang="en-US" dirty="0"/>
              <a:t>, 15);</a:t>
            </a:r>
          </a:p>
          <a:p>
            <a:r>
              <a:rPr lang="en-US" dirty="0"/>
              <a:t>There is also a convenience method to set the year, month, and day with a single call: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deadline.set</a:t>
            </a:r>
            <a:r>
              <a:rPr lang="en-US" dirty="0" smtClean="0"/>
              <a:t>(2001</a:t>
            </a:r>
            <a:r>
              <a:rPr lang="en-US" dirty="0"/>
              <a:t>, </a:t>
            </a:r>
            <a:r>
              <a:rPr lang="en-US" dirty="0" err="1"/>
              <a:t>Calendar.APRIL</a:t>
            </a:r>
            <a:r>
              <a:rPr lang="en-US" dirty="0"/>
              <a:t>, 15);</a:t>
            </a:r>
          </a:p>
          <a:p>
            <a:r>
              <a:rPr lang="en-US" dirty="0"/>
              <a:t>Finally, you can add a number of days, weeks, months, and so on, to a given calendar object: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deadline.add</a:t>
            </a:r>
            <a:r>
              <a:rPr lang="en-US" dirty="0" smtClean="0"/>
              <a:t>(</a:t>
            </a:r>
            <a:r>
              <a:rPr lang="en-US" dirty="0" err="1" smtClean="0"/>
              <a:t>Calendar.MONTH</a:t>
            </a:r>
            <a:r>
              <a:rPr lang="en-US" dirty="0"/>
              <a:t>, 3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en-US" dirty="0"/>
              <a:t>// move deadline by 3 </a:t>
            </a:r>
            <a:r>
              <a:rPr lang="en-US" dirty="0" smtClean="0"/>
              <a:t>months</a:t>
            </a:r>
          </a:p>
          <a:p>
            <a:r>
              <a:rPr lang="en-US" dirty="0"/>
              <a:t>If you add a negative number, then the calendar is moved backwards.</a:t>
            </a:r>
          </a:p>
        </p:txBody>
      </p:sp>
    </p:spTree>
    <p:extLst>
      <p:ext uri="{BB962C8B-B14F-4D97-AF65-F5344CB8AC3E}">
        <p14:creationId xmlns:p14="http://schemas.microsoft.com/office/powerpoint/2010/main" val="5857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A common convention is to prefix </a:t>
            </a:r>
            <a:r>
              <a:rPr lang="en-US" dirty="0" err="1"/>
              <a:t>accessor</a:t>
            </a:r>
            <a:r>
              <a:rPr lang="en-US" dirty="0"/>
              <a:t> methods with the prefix get and </a:t>
            </a:r>
            <a:r>
              <a:rPr lang="en-US" dirty="0" err="1"/>
              <a:t>mutator</a:t>
            </a:r>
            <a:r>
              <a:rPr lang="en-US" dirty="0"/>
              <a:t> methods </a:t>
            </a:r>
            <a:r>
              <a:rPr lang="en-US" dirty="0" smtClean="0"/>
              <a:t>with the </a:t>
            </a:r>
            <a:r>
              <a:rPr lang="en-US" dirty="0"/>
              <a:t>prefix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example, the </a:t>
            </a:r>
            <a:r>
              <a:rPr lang="en-US" dirty="0" err="1"/>
              <a:t>GregorianCalendar</a:t>
            </a:r>
            <a:r>
              <a:rPr lang="en-US" dirty="0"/>
              <a:t> class has methods </a:t>
            </a:r>
            <a:r>
              <a:rPr lang="en-US" dirty="0" err="1"/>
              <a:t>getTime</a:t>
            </a:r>
            <a:r>
              <a:rPr lang="en-US" dirty="0"/>
              <a:t> and </a:t>
            </a:r>
            <a:r>
              <a:rPr lang="en-US" dirty="0" err="1"/>
              <a:t>setTime</a:t>
            </a:r>
            <a:r>
              <a:rPr lang="en-US" dirty="0"/>
              <a:t> </a:t>
            </a:r>
            <a:r>
              <a:rPr lang="en-US" dirty="0" smtClean="0"/>
              <a:t>that get </a:t>
            </a:r>
            <a:r>
              <a:rPr lang="en-US" dirty="0"/>
              <a:t>and set the point in time that a calendar object represents:</a:t>
            </a:r>
          </a:p>
          <a:p>
            <a:pPr marL="0" indent="0">
              <a:buNone/>
            </a:pPr>
            <a:r>
              <a:rPr lang="en-US" dirty="0" smtClean="0"/>
              <a:t>	Date </a:t>
            </a:r>
            <a:r>
              <a:rPr lang="en-US" dirty="0"/>
              <a:t>time = </a:t>
            </a:r>
            <a:r>
              <a:rPr lang="en-US" dirty="0" err="1"/>
              <a:t>calendar.getTime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calendar.setTime</a:t>
            </a:r>
            <a:r>
              <a:rPr lang="en-US" dirty="0" smtClean="0"/>
              <a:t>(time</a:t>
            </a:r>
            <a:r>
              <a:rPr lang="en-US" dirty="0"/>
              <a:t>);</a:t>
            </a:r>
          </a:p>
          <a:p>
            <a:r>
              <a:rPr lang="en-US" dirty="0"/>
              <a:t>These methods are particularly useful for converting between the </a:t>
            </a:r>
            <a:r>
              <a:rPr lang="en-US" dirty="0" err="1"/>
              <a:t>GregorianCalendar</a:t>
            </a:r>
            <a:r>
              <a:rPr lang="en-US" dirty="0"/>
              <a:t> and </a:t>
            </a:r>
            <a:r>
              <a:rPr lang="en-US" dirty="0" smtClean="0"/>
              <a:t>Date classes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86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Integer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/>
              <a:t>The integer types are for </a:t>
            </a:r>
            <a:r>
              <a:rPr lang="en-US" dirty="0">
                <a:solidFill>
                  <a:srgbClr val="C00000"/>
                </a:solidFill>
              </a:rPr>
              <a:t>numbers without fractional </a:t>
            </a:r>
            <a:r>
              <a:rPr lang="en-US" dirty="0"/>
              <a:t>parts. Negative values are allowed</a:t>
            </a:r>
            <a:r>
              <a:rPr lang="en-US" dirty="0" smtClean="0"/>
              <a:t>.</a:t>
            </a:r>
          </a:p>
          <a:p>
            <a:r>
              <a:rPr lang="en-US" dirty="0"/>
              <a:t>Java does not have any unsigned types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" y="2420594"/>
            <a:ext cx="9087089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Defining Your Own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classes </a:t>
            </a:r>
            <a:r>
              <a:rPr lang="en-US" dirty="0" smtClean="0"/>
              <a:t>in JAVA need </a:t>
            </a:r>
            <a:r>
              <a:rPr lang="en-US" dirty="0"/>
              <a:t>not have a main </a:t>
            </a:r>
            <a:r>
              <a:rPr lang="en-US" dirty="0" smtClean="0"/>
              <a:t>method.</a:t>
            </a:r>
            <a:endParaRPr lang="en-US" dirty="0"/>
          </a:p>
          <a:p>
            <a:r>
              <a:rPr lang="en-US" dirty="0"/>
              <a:t>Instead, they have their own instance fields and methods.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build a complete program, you </a:t>
            </a:r>
            <a:r>
              <a:rPr lang="en-US" dirty="0" smtClean="0"/>
              <a:t>combine several </a:t>
            </a:r>
            <a:r>
              <a:rPr lang="en-US" dirty="0"/>
              <a:t>classes, one of which has a main method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simplest form for a class definition in Java </a:t>
            </a:r>
            <a:r>
              <a:rPr lang="en-US" dirty="0" smtClean="0"/>
              <a:t>is</a:t>
            </a:r>
          </a:p>
          <a:p>
            <a:pPr marL="640080" lvl="2" indent="0">
              <a:buNone/>
            </a:pPr>
            <a:r>
              <a:rPr lang="en-US" dirty="0"/>
              <a:t>class </a:t>
            </a:r>
            <a:r>
              <a:rPr lang="en-US" i="1" dirty="0" err="1"/>
              <a:t>ClassName</a:t>
            </a:r>
            <a:endParaRPr lang="en-US" i="1" dirty="0"/>
          </a:p>
          <a:p>
            <a:pPr marL="640080" lvl="2" indent="0">
              <a:buNone/>
            </a:pPr>
            <a:r>
              <a:rPr lang="en-US" dirty="0"/>
              <a:t>{</a:t>
            </a:r>
          </a:p>
          <a:p>
            <a:pPr marL="640080" lvl="2" indent="0">
              <a:buNone/>
            </a:pPr>
            <a:r>
              <a:rPr lang="en-US" i="1" dirty="0"/>
              <a:t>field1</a:t>
            </a:r>
          </a:p>
          <a:p>
            <a:pPr marL="640080" lvl="2" indent="0">
              <a:buNone/>
            </a:pPr>
            <a:r>
              <a:rPr lang="en-US" i="1" dirty="0"/>
              <a:t>field2</a:t>
            </a:r>
          </a:p>
          <a:p>
            <a:pPr marL="640080" lvl="2" indent="0">
              <a:buNone/>
            </a:pPr>
            <a:r>
              <a:rPr lang="en-US" dirty="0"/>
              <a:t>. . .</a:t>
            </a:r>
          </a:p>
          <a:p>
            <a:pPr marL="640080" lvl="2" indent="0">
              <a:buNone/>
            </a:pPr>
            <a:r>
              <a:rPr lang="en-US" i="1" dirty="0"/>
              <a:t>constructor1</a:t>
            </a:r>
          </a:p>
          <a:p>
            <a:pPr marL="640080" lvl="2" indent="0">
              <a:buNone/>
            </a:pPr>
            <a:r>
              <a:rPr lang="en-US" i="1" dirty="0"/>
              <a:t>constructor2</a:t>
            </a:r>
          </a:p>
          <a:p>
            <a:pPr marL="640080" lvl="2" indent="0">
              <a:buNone/>
            </a:pPr>
            <a:r>
              <a:rPr lang="en-US" dirty="0"/>
              <a:t>. . .</a:t>
            </a:r>
          </a:p>
          <a:p>
            <a:pPr marL="640080" lvl="2" indent="0">
              <a:buNone/>
            </a:pPr>
            <a:r>
              <a:rPr lang="en-US" i="1" dirty="0"/>
              <a:t>method1</a:t>
            </a:r>
          </a:p>
          <a:p>
            <a:pPr marL="640080" lvl="2" indent="0">
              <a:buNone/>
            </a:pPr>
            <a:r>
              <a:rPr lang="en-US" i="1" dirty="0"/>
              <a:t>method2</a:t>
            </a:r>
          </a:p>
          <a:p>
            <a:pPr marL="640080" lvl="2" indent="0">
              <a:buNone/>
            </a:pPr>
            <a:r>
              <a:rPr lang="en-US" dirty="0"/>
              <a:t>. . .</a:t>
            </a:r>
          </a:p>
          <a:p>
            <a:pPr marL="640080" lvl="2" indent="0">
              <a:buNone/>
            </a:pPr>
            <a:r>
              <a:rPr lang="en-US" dirty="0"/>
              <a:t>}</a:t>
            </a:r>
          </a:p>
          <a:p>
            <a:pPr marL="6400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Employee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 //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fields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String name;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double salary;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Date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hireDay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constructor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Employee(String n, double 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 name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= s;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GregorianCalendar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calendar = new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GregorianCalendar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(year, month - 1,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day);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hireDay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calendar.getTime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 }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a method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String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 return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}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more methods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}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java.util</a:t>
            </a:r>
            <a:r>
              <a:rPr lang="en-US" dirty="0"/>
              <a:t>.*;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class </a:t>
            </a:r>
            <a:r>
              <a:rPr lang="en-US" dirty="0" err="1"/>
              <a:t>EmployeeTest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public 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// fill the staff array with three Employee objects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Employee[] staff = new Employee[3];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staff[0] = new Employee("Carl Cracker", 75000, 1987, 12, 15);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staff[1] = new Employee("Harry Hacker", 50000, 1989, 10, 1);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staff[2] = new Employee("Tony Tester", 40000, 1990, 3, 15);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// raise everyone's salary by 5%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for (Employee e : staff)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e.raiseSalary</a:t>
            </a:r>
            <a:r>
              <a:rPr lang="en-US" dirty="0"/>
              <a:t>(5);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// print out information about all Employee objects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(Employee e : staff)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System.out.println</a:t>
            </a:r>
            <a:r>
              <a:rPr lang="en-US" dirty="0"/>
              <a:t>("name=" + </a:t>
            </a:r>
            <a:r>
              <a:rPr lang="en-US" dirty="0" err="1"/>
              <a:t>e.getName</a:t>
            </a:r>
            <a:r>
              <a:rPr lang="en-US" dirty="0"/>
              <a:t>() + ",salary=" +</a:t>
            </a:r>
          </a:p>
          <a:p>
            <a:pPr marL="0" indent="0">
              <a:buNone/>
            </a:pPr>
            <a:r>
              <a:rPr lang="en-US" dirty="0" err="1"/>
              <a:t>e.getSalary</a:t>
            </a:r>
            <a:r>
              <a:rPr lang="en-US" dirty="0"/>
              <a:t>() + ",</a:t>
            </a:r>
            <a:r>
              <a:rPr lang="en-US" dirty="0" err="1"/>
              <a:t>hireDay</a:t>
            </a:r>
            <a:r>
              <a:rPr lang="en-US" dirty="0"/>
              <a:t>="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e.getHireDay</a:t>
            </a:r>
            <a:r>
              <a:rPr lang="en-US" dirty="0"/>
              <a:t>());</a:t>
            </a:r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;</a:t>
            </a:r>
          </a:p>
          <a:p>
            <a:r>
              <a:rPr lang="en-US" sz="3600" dirty="0" smtClean="0"/>
              <a:t>For(</a:t>
            </a:r>
            <a:r>
              <a:rPr lang="en-US" sz="3600" dirty="0" err="1" smtClean="0"/>
              <a:t>int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=0;……) {	}</a:t>
            </a:r>
          </a:p>
          <a:p>
            <a:r>
              <a:rPr lang="en-US" sz="3600" dirty="0" smtClean="0"/>
              <a:t>For( </a:t>
            </a:r>
            <a:r>
              <a:rPr lang="en-US" sz="3600" dirty="0" err="1" smtClean="0"/>
              <a:t>int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=0;…) {	}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00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class Employee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private String name;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private double salary;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private Date </a:t>
            </a:r>
            <a:r>
              <a:rPr lang="en-US" dirty="0" err="1"/>
              <a:t>hireDay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public Employee(String n, double s, </a:t>
            </a:r>
            <a:r>
              <a:rPr lang="en-US" dirty="0" err="1"/>
              <a:t>int</a:t>
            </a:r>
            <a:r>
              <a:rPr lang="en-US" dirty="0"/>
              <a:t> year, </a:t>
            </a:r>
            <a:r>
              <a:rPr lang="en-US" dirty="0" err="1"/>
              <a:t>int</a:t>
            </a:r>
            <a:r>
              <a:rPr lang="en-US" dirty="0"/>
              <a:t> month, </a:t>
            </a:r>
            <a:r>
              <a:rPr lang="en-US" dirty="0" err="1"/>
              <a:t>int</a:t>
            </a:r>
            <a:r>
              <a:rPr lang="en-US" dirty="0"/>
              <a:t> day)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name = n;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salary = s;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GregorianCalendar</a:t>
            </a:r>
            <a:r>
              <a:rPr lang="en-US" dirty="0"/>
              <a:t> calendar = new </a:t>
            </a:r>
            <a:r>
              <a:rPr lang="en-US" dirty="0" err="1"/>
              <a:t>GregorianCalendar</a:t>
            </a:r>
            <a:r>
              <a:rPr lang="en-US" dirty="0"/>
              <a:t>(year, month -</a:t>
            </a:r>
          </a:p>
          <a:p>
            <a:pPr marL="0" indent="0">
              <a:buNone/>
            </a:pPr>
            <a:r>
              <a:rPr lang="en-US" dirty="0"/>
              <a:t>1, day);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// </a:t>
            </a:r>
            <a:r>
              <a:rPr lang="en-US" dirty="0" err="1"/>
              <a:t>GregorianCalendar</a:t>
            </a:r>
            <a:r>
              <a:rPr lang="en-US" dirty="0"/>
              <a:t> uses 0 for January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hireDay</a:t>
            </a:r>
            <a:r>
              <a:rPr lang="en-US" dirty="0"/>
              <a:t> = </a:t>
            </a:r>
            <a:r>
              <a:rPr lang="en-US" dirty="0" err="1"/>
              <a:t>calendar.getTime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public String </a:t>
            </a:r>
            <a:r>
              <a:rPr lang="en-US" dirty="0" err="1"/>
              <a:t>getName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 {	 </a:t>
            </a:r>
            <a:r>
              <a:rPr lang="en-US" dirty="0"/>
              <a:t>return name</a:t>
            </a:r>
            <a:r>
              <a:rPr lang="en-US" dirty="0" smtClean="0"/>
              <a:t>;		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public double </a:t>
            </a:r>
            <a:r>
              <a:rPr lang="en-US" dirty="0" err="1"/>
              <a:t>getSalary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{	 </a:t>
            </a:r>
            <a:r>
              <a:rPr lang="en-US" dirty="0"/>
              <a:t>return salary</a:t>
            </a:r>
            <a:r>
              <a:rPr lang="en-US" dirty="0" smtClean="0"/>
              <a:t>;		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public Date </a:t>
            </a:r>
            <a:r>
              <a:rPr lang="en-US" dirty="0" err="1"/>
              <a:t>getHireDay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 {	 </a:t>
            </a:r>
            <a:r>
              <a:rPr lang="en-US" dirty="0"/>
              <a:t>return </a:t>
            </a:r>
            <a:r>
              <a:rPr lang="en-US" dirty="0" err="1"/>
              <a:t>hireDay</a:t>
            </a:r>
            <a:r>
              <a:rPr lang="en-US" dirty="0" smtClean="0"/>
              <a:t>;		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public void </a:t>
            </a:r>
            <a:r>
              <a:rPr lang="en-US" dirty="0" err="1"/>
              <a:t>raiseSalary</a:t>
            </a:r>
            <a:r>
              <a:rPr lang="en-US" dirty="0"/>
              <a:t>(double </a:t>
            </a:r>
            <a:r>
              <a:rPr lang="en-US" dirty="0" err="1"/>
              <a:t>byPercent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{	 </a:t>
            </a:r>
            <a:r>
              <a:rPr lang="en-US" dirty="0"/>
              <a:t>double raise = salary * </a:t>
            </a:r>
            <a:r>
              <a:rPr lang="en-US" dirty="0" err="1"/>
              <a:t>byPercent</a:t>
            </a:r>
            <a:r>
              <a:rPr lang="en-US" dirty="0"/>
              <a:t> / 100;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salary += raise</a:t>
            </a:r>
            <a:r>
              <a:rPr lang="en-US" dirty="0" smtClean="0"/>
              <a:t>;		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Long integer </a:t>
            </a:r>
            <a:r>
              <a:rPr lang="en-US" dirty="0"/>
              <a:t>numbers have a suffix L (for example, 4000000000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Hexadecimal</a:t>
            </a:r>
            <a:r>
              <a:rPr lang="en-US" dirty="0" smtClean="0"/>
              <a:t> </a:t>
            </a:r>
            <a:r>
              <a:rPr lang="en-US" dirty="0"/>
              <a:t>numbers have </a:t>
            </a:r>
            <a:r>
              <a:rPr lang="en-US" dirty="0" smtClean="0"/>
              <a:t>a prefix </a:t>
            </a:r>
            <a:r>
              <a:rPr lang="en-US" dirty="0">
                <a:solidFill>
                  <a:srgbClr val="C00000"/>
                </a:solidFill>
              </a:rPr>
              <a:t>0x</a:t>
            </a:r>
            <a:r>
              <a:rPr lang="en-US" dirty="0"/>
              <a:t> (for example, 0xCAFE).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Octal</a:t>
            </a:r>
            <a:r>
              <a:rPr lang="en-US" dirty="0" smtClean="0"/>
              <a:t> </a:t>
            </a:r>
            <a:r>
              <a:rPr lang="en-US" dirty="0"/>
              <a:t>numbers have a prefix 0. For example, </a:t>
            </a:r>
            <a:r>
              <a:rPr lang="en-US" dirty="0">
                <a:solidFill>
                  <a:srgbClr val="C00000"/>
                </a:solidFill>
              </a:rPr>
              <a:t>010</a:t>
            </a:r>
            <a:r>
              <a:rPr lang="en-US" dirty="0"/>
              <a:t> is 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Integer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Floating-Point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floating-point types denote numbers with </a:t>
            </a:r>
            <a:r>
              <a:rPr lang="en-US" dirty="0">
                <a:solidFill>
                  <a:srgbClr val="C00000"/>
                </a:solidFill>
              </a:rPr>
              <a:t>fractional</a:t>
            </a:r>
            <a:r>
              <a:rPr lang="en-US" dirty="0"/>
              <a:t> parts.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3352800"/>
            <a:ext cx="8880369" cy="20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Double refers to the numbers that have twice the precision of the float type </a:t>
            </a:r>
            <a:r>
              <a:rPr lang="en-US" i="1" dirty="0" smtClean="0"/>
              <a:t>double-precision numbers</a:t>
            </a:r>
          </a:p>
          <a:p>
            <a:r>
              <a:rPr lang="en-US" i="1" dirty="0" smtClean="0"/>
              <a:t>Float </a:t>
            </a:r>
            <a:r>
              <a:rPr lang="en-US" dirty="0" smtClean="0"/>
              <a:t> is used in rare situations.</a:t>
            </a:r>
          </a:p>
          <a:p>
            <a:r>
              <a:rPr lang="en-US" dirty="0" smtClean="0"/>
              <a:t>Numbers of type float have a suffix F (for example, 3.14F</a:t>
            </a:r>
          </a:p>
          <a:p>
            <a:r>
              <a:rPr lang="en-US" dirty="0" smtClean="0"/>
              <a:t>Floating-point numbers without an F suffix (</a:t>
            </a:r>
            <a:r>
              <a:rPr lang="en-US" dirty="0" err="1" smtClean="0"/>
              <a:t>Eg</a:t>
            </a:r>
            <a:r>
              <a:rPr lang="en-US" dirty="0" smtClean="0"/>
              <a:t>: 3.14) are always considered to be of type double. </a:t>
            </a:r>
          </a:p>
          <a:p>
            <a:r>
              <a:rPr lang="en-US" dirty="0" smtClean="0"/>
              <a:t>D suffix can be used optionally for double precision numbers (for example, 3.14D).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Floating-Point </a:t>
            </a:r>
            <a:r>
              <a:rPr lang="en-US" b="1" dirty="0" smtClean="0"/>
              <a:t>Types…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three special floating-point values to denote overflows and errors:</a:t>
            </a:r>
          </a:p>
          <a:p>
            <a:pPr>
              <a:buNone/>
            </a:pPr>
            <a:r>
              <a:rPr lang="en-US" dirty="0" smtClean="0"/>
              <a:t>		• Positive infinity</a:t>
            </a:r>
          </a:p>
          <a:p>
            <a:pPr>
              <a:buNone/>
            </a:pPr>
            <a:r>
              <a:rPr lang="en-US" dirty="0" smtClean="0"/>
              <a:t>		• Negative infinity</a:t>
            </a:r>
          </a:p>
          <a:p>
            <a:pPr>
              <a:buNone/>
            </a:pPr>
            <a:r>
              <a:rPr lang="en-US" dirty="0" smtClean="0"/>
              <a:t>		• </a:t>
            </a:r>
            <a:r>
              <a:rPr lang="en-US" dirty="0" err="1" smtClean="0"/>
              <a:t>NaN</a:t>
            </a:r>
            <a:r>
              <a:rPr lang="en-US" dirty="0" smtClean="0"/>
              <a:t> (not a number)</a:t>
            </a:r>
          </a:p>
          <a:p>
            <a:r>
              <a:rPr lang="en-US" dirty="0" smtClean="0"/>
              <a:t>For example, the result of dividing a positive number by 0 is positive infinity. </a:t>
            </a:r>
          </a:p>
          <a:p>
            <a:r>
              <a:rPr lang="en-US" dirty="0" smtClean="0"/>
              <a:t>Computing 0/0 or the square root of a negative number yields </a:t>
            </a:r>
            <a:r>
              <a:rPr lang="en-US" dirty="0" err="1" smtClean="0"/>
              <a:t>NaN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constants </a:t>
            </a:r>
            <a:r>
              <a:rPr lang="en-US" dirty="0" err="1" smtClean="0"/>
              <a:t>Double.POSITIVE_INFINITY</a:t>
            </a:r>
            <a:r>
              <a:rPr lang="en-US" dirty="0" smtClean="0"/>
              <a:t>, </a:t>
            </a:r>
            <a:r>
              <a:rPr lang="en-US" dirty="0" err="1" smtClean="0"/>
              <a:t>Double.NEGATIVE_INFINITY</a:t>
            </a:r>
            <a:r>
              <a:rPr lang="en-US" dirty="0" smtClean="0"/>
              <a:t>, and </a:t>
            </a:r>
            <a:r>
              <a:rPr lang="en-US" dirty="0" err="1" smtClean="0"/>
              <a:t>Double.NaN</a:t>
            </a:r>
            <a:r>
              <a:rPr lang="en-US" dirty="0" smtClean="0"/>
              <a:t> represent these special values, but they are rarely used in practice.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Floating-Point </a:t>
            </a:r>
            <a:r>
              <a:rPr lang="en-US" b="1" dirty="0" smtClean="0"/>
              <a:t>Types…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Sun Microsystems released the first version of Java in early 1996</a:t>
            </a:r>
          </a:p>
          <a:p>
            <a:pPr algn="just"/>
            <a:r>
              <a:rPr lang="en-US" dirty="0" smtClean="0"/>
              <a:t>Whole </a:t>
            </a:r>
            <a:r>
              <a:rPr lang="en-US" i="1" dirty="0"/>
              <a:t>platform</a:t>
            </a:r>
            <a:r>
              <a:rPr lang="en-US" i="1" dirty="0" smtClean="0"/>
              <a:t>, </a:t>
            </a:r>
            <a:r>
              <a:rPr lang="en-US" dirty="0" smtClean="0"/>
              <a:t>with </a:t>
            </a:r>
            <a:r>
              <a:rPr lang="en-US" dirty="0"/>
              <a:t>a huge library, </a:t>
            </a:r>
            <a:r>
              <a:rPr lang="en-US" dirty="0" smtClean="0"/>
              <a:t>containing </a:t>
            </a:r>
            <a:r>
              <a:rPr lang="en-US" dirty="0"/>
              <a:t>lots of </a:t>
            </a:r>
            <a:r>
              <a:rPr lang="en-US" dirty="0">
                <a:solidFill>
                  <a:srgbClr val="C00000"/>
                </a:solidFill>
              </a:rPr>
              <a:t>reusable code</a:t>
            </a:r>
            <a:r>
              <a:rPr lang="en-US" dirty="0"/>
              <a:t>, and an execution environment that </a:t>
            </a:r>
            <a:r>
              <a:rPr lang="en-US" dirty="0" smtClean="0">
                <a:solidFill>
                  <a:srgbClr val="C00000"/>
                </a:solidFill>
              </a:rPr>
              <a:t>provides</a:t>
            </a:r>
            <a:r>
              <a:rPr lang="en-US" dirty="0" smtClean="0"/>
              <a:t> services </a:t>
            </a:r>
            <a:r>
              <a:rPr lang="en-US" dirty="0"/>
              <a:t>such as </a:t>
            </a:r>
            <a:r>
              <a:rPr lang="en-US" dirty="0">
                <a:solidFill>
                  <a:srgbClr val="C00000"/>
                </a:solidFill>
              </a:rPr>
              <a:t>security, portability </a:t>
            </a:r>
            <a:r>
              <a:rPr lang="en-US" dirty="0"/>
              <a:t>across operating systems, and </a:t>
            </a:r>
            <a:r>
              <a:rPr lang="en-US" dirty="0">
                <a:solidFill>
                  <a:srgbClr val="C00000"/>
                </a:solidFill>
              </a:rPr>
              <a:t>automatic garbage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char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describe individual characters - character constants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'A' is a character constant with value 65</a:t>
            </a:r>
          </a:p>
          <a:p>
            <a:r>
              <a:rPr lang="en-US" dirty="0" smtClean="0"/>
              <a:t>It is different from "A", a string containing a single character</a:t>
            </a:r>
          </a:p>
          <a:p>
            <a:r>
              <a:rPr lang="en-US" dirty="0" smtClean="0"/>
              <a:t>Unicode code units can be expressed as hexadecimal values that run from \u0000 to \</a:t>
            </a:r>
            <a:r>
              <a:rPr lang="en-US" dirty="0" err="1" smtClean="0"/>
              <a:t>uFFFF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\u2122 is the trademark symbol (™) and \u03C0 is the Greek letter pi (</a:t>
            </a:r>
            <a:r>
              <a:rPr lang="el-GR" dirty="0" smtClean="0"/>
              <a:t>π).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Escape Sequences for Special Characters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7981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 encoding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Before Unicode, there were many different standards: ASCII in the United States, ISO 8859-1 for Western European languages, KOI-8 for Russian, GB18030 and BIG-5 for Chinese, and so on.</a:t>
            </a:r>
          </a:p>
          <a:p>
            <a:pPr algn="just"/>
            <a:r>
              <a:rPr lang="en-US" dirty="0" smtClean="0"/>
              <a:t>This causes two problems. </a:t>
            </a:r>
          </a:p>
          <a:p>
            <a:pPr algn="just"/>
            <a:r>
              <a:rPr lang="en-US" dirty="0" smtClean="0"/>
              <a:t>A particular code value corresponds to different letters in the different encoding schemes.</a:t>
            </a:r>
          </a:p>
          <a:p>
            <a:pPr algn="just"/>
            <a:r>
              <a:rPr lang="en-US" dirty="0" smtClean="0"/>
              <a:t>Moreover, the encodings for languages with large character sets have variable length.</a:t>
            </a:r>
          </a:p>
          <a:p>
            <a:pPr algn="just"/>
            <a:r>
              <a:rPr lang="en-US" dirty="0" smtClean="0"/>
              <a:t>Some common characters are encoded as single bytes, others require two or more bytes.</a:t>
            </a:r>
          </a:p>
          <a:p>
            <a:pPr algn="just"/>
            <a:r>
              <a:rPr lang="en-US" dirty="0" smtClean="0"/>
              <a:t>In Java, the char type describes a </a:t>
            </a:r>
            <a:r>
              <a:rPr lang="en-US" i="1" dirty="0" smtClean="0"/>
              <a:t>code unit in the UTF-16 encoding.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Unicode was designed to solve the following problems. </a:t>
            </a:r>
          </a:p>
          <a:p>
            <a:pPr algn="just"/>
            <a:r>
              <a:rPr lang="en-US" dirty="0" smtClean="0"/>
              <a:t>During 1980s, a fixed 2-byte code was more than sufficient to encode all characters used in all languages in the world.</a:t>
            </a:r>
          </a:p>
          <a:p>
            <a:pPr algn="just"/>
            <a:r>
              <a:rPr lang="en-US" dirty="0" smtClean="0"/>
              <a:t>In 1991, Unicode 1.0 was released, using slightly less than half of the available 65,536 code values.</a:t>
            </a:r>
          </a:p>
          <a:p>
            <a:pPr algn="just"/>
            <a:r>
              <a:rPr lang="en-US" dirty="0" smtClean="0"/>
              <a:t>Java was designed from the ground up to use 16-bit Unicode characters, which was a major advance over other programming languages that used 8-bit characters.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Unicode encoding scheme…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boolean</a:t>
            </a:r>
            <a:r>
              <a:rPr lang="en-US" b="1" dirty="0" smtClean="0"/>
              <a:t>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boolean</a:t>
            </a:r>
            <a:r>
              <a:rPr lang="en-US" dirty="0" smtClean="0"/>
              <a:t> type has two values, false and true. </a:t>
            </a:r>
            <a:endParaRPr lang="en-US" smtClean="0"/>
          </a:p>
          <a:p>
            <a:r>
              <a:rPr lang="en-US" smtClean="0"/>
              <a:t>It </a:t>
            </a:r>
            <a:r>
              <a:rPr lang="en-US" dirty="0" smtClean="0"/>
              <a:t>is used for evaluating logical conditions.</a:t>
            </a:r>
          </a:p>
          <a:p>
            <a:r>
              <a:rPr lang="en-US" dirty="0" smtClean="0"/>
              <a:t>You cannot convert between integers and </a:t>
            </a:r>
            <a:r>
              <a:rPr lang="en-US" dirty="0" err="1" smtClean="0"/>
              <a:t>boolean</a:t>
            </a:r>
            <a:r>
              <a:rPr lang="en-US" dirty="0" smtClean="0"/>
              <a:t> values.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Java, every variable has a </a:t>
            </a:r>
            <a:r>
              <a:rPr lang="en-US" i="1" dirty="0"/>
              <a:t>type</a:t>
            </a:r>
            <a:r>
              <a:rPr lang="en-US" dirty="0"/>
              <a:t>. </a:t>
            </a:r>
            <a:r>
              <a:rPr lang="en-US" dirty="0" smtClean="0"/>
              <a:t>Y</a:t>
            </a:r>
          </a:p>
          <a:p>
            <a:r>
              <a:rPr lang="en-US" dirty="0" smtClean="0"/>
              <a:t>A </a:t>
            </a:r>
            <a:r>
              <a:rPr lang="en-US" dirty="0"/>
              <a:t>variable </a:t>
            </a:r>
            <a:r>
              <a:rPr lang="en-US" dirty="0" smtClean="0"/>
              <a:t>is declared by </a:t>
            </a:r>
            <a:r>
              <a:rPr lang="en-US" dirty="0"/>
              <a:t>placing the type first, followed by </a:t>
            </a:r>
            <a:r>
              <a:rPr lang="en-US" dirty="0" smtClean="0"/>
              <a:t>the name </a:t>
            </a:r>
            <a:r>
              <a:rPr lang="en-US" dirty="0"/>
              <a:t>of the variable. </a:t>
            </a:r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: double </a:t>
            </a:r>
            <a:r>
              <a:rPr lang="en-US" dirty="0"/>
              <a:t>salary;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vacationDays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	long </a:t>
            </a:r>
            <a:r>
              <a:rPr lang="en-US" dirty="0" err="1"/>
              <a:t>earthPopulation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/>
              <a:t>done;</a:t>
            </a:r>
          </a:p>
          <a:p>
            <a:r>
              <a:rPr lang="en-US" dirty="0" smtClean="0"/>
              <a:t>The </a:t>
            </a:r>
            <a:r>
              <a:rPr lang="en-US" dirty="0"/>
              <a:t>semicolon is necessary because </a:t>
            </a:r>
            <a:r>
              <a:rPr lang="en-US" dirty="0" smtClean="0"/>
              <a:t>a declaration </a:t>
            </a:r>
            <a:r>
              <a:rPr lang="en-US" dirty="0"/>
              <a:t>is a complete Java statement.</a:t>
            </a:r>
          </a:p>
        </p:txBody>
      </p:sp>
    </p:spTree>
    <p:extLst>
      <p:ext uri="{BB962C8B-B14F-4D97-AF65-F5344CB8AC3E}">
        <p14:creationId xmlns:p14="http://schemas.microsoft.com/office/powerpoint/2010/main" val="7586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variable name must begin with a letter and must be a sequence of letters or digits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Case sensitive</a:t>
            </a:r>
          </a:p>
          <a:p>
            <a:r>
              <a:rPr lang="en-US" dirty="0" smtClean="0"/>
              <a:t>Length of a variable is unlimited.</a:t>
            </a:r>
          </a:p>
          <a:p>
            <a:r>
              <a:rPr lang="en-US" dirty="0"/>
              <a:t>As </a:t>
            </a:r>
            <a:r>
              <a:rPr lang="en-US" dirty="0" smtClean="0"/>
              <a:t>names </a:t>
            </a:r>
            <a:r>
              <a:rPr lang="en-US" dirty="0"/>
              <a:t>are case </a:t>
            </a:r>
            <a:r>
              <a:rPr lang="en-US" dirty="0" smtClean="0"/>
              <a:t>sensitive, many programmers </a:t>
            </a:r>
            <a:r>
              <a:rPr lang="en-US" dirty="0"/>
              <a:t>then give the variable the same name as the </a:t>
            </a:r>
            <a:r>
              <a:rPr lang="en-US" dirty="0" smtClean="0"/>
              <a:t>type.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For </a:t>
            </a:r>
            <a:r>
              <a:rPr lang="en-US" dirty="0"/>
              <a:t>example</a:t>
            </a:r>
          </a:p>
          <a:p>
            <a:pPr marL="0" indent="0">
              <a:buNone/>
            </a:pPr>
            <a:r>
              <a:rPr lang="en-US" dirty="0" smtClean="0"/>
              <a:t>   Box </a:t>
            </a:r>
            <a:r>
              <a:rPr lang="en-US" dirty="0" err="1"/>
              <a:t>box</a:t>
            </a:r>
            <a:r>
              <a:rPr lang="en-US" dirty="0"/>
              <a:t>; // "Box" is the type and "box" is the variable name</a:t>
            </a:r>
          </a:p>
        </p:txBody>
      </p:sp>
    </p:spTree>
    <p:extLst>
      <p:ext uri="{BB962C8B-B14F-4D97-AF65-F5344CB8AC3E}">
        <p14:creationId xmlns:p14="http://schemas.microsoft.com/office/powerpoint/2010/main" val="6760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Initializing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</a:t>
            </a:r>
            <a:r>
              <a:rPr lang="en-US" dirty="0" smtClean="0"/>
              <a:t>the declaration, a variable must be initialized </a:t>
            </a:r>
            <a:r>
              <a:rPr lang="en-US" dirty="0"/>
              <a:t>it by means of an assignment </a:t>
            </a:r>
            <a:r>
              <a:rPr lang="en-US" dirty="0" smtClean="0"/>
              <a:t>statement</a:t>
            </a:r>
            <a:endParaRPr lang="en-US" dirty="0"/>
          </a:p>
          <a:p>
            <a:r>
              <a:rPr lang="en-US" dirty="0" smtClean="0"/>
              <a:t>We can </a:t>
            </a:r>
            <a:r>
              <a:rPr lang="en-US" dirty="0"/>
              <a:t>never use the value of an uninitialized variable. For example, the Java compiler </a:t>
            </a:r>
            <a:r>
              <a:rPr lang="en-US" dirty="0" smtClean="0"/>
              <a:t>will issue the following  </a:t>
            </a:r>
            <a:r>
              <a:rPr lang="en-US" dirty="0"/>
              <a:t>error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vacationDays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vacationDays</a:t>
            </a:r>
            <a:r>
              <a:rPr lang="en-US" dirty="0"/>
              <a:t>); // ERROR--variable not </a:t>
            </a:r>
            <a:r>
              <a:rPr lang="en-US" dirty="0" smtClean="0"/>
              <a:t>initialized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vacationDays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vacationDays</a:t>
            </a:r>
            <a:r>
              <a:rPr lang="en-US" dirty="0" smtClean="0"/>
              <a:t> </a:t>
            </a:r>
            <a:r>
              <a:rPr lang="en-US" dirty="0"/>
              <a:t>= 12;</a:t>
            </a:r>
          </a:p>
          <a:p>
            <a:r>
              <a:rPr lang="en-US" dirty="0"/>
              <a:t>You can both declare and initialize a variable on the same line. For example: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vacationDays</a:t>
            </a:r>
            <a:r>
              <a:rPr lang="en-US" dirty="0"/>
              <a:t> = 12;</a:t>
            </a:r>
          </a:p>
        </p:txBody>
      </p:sp>
    </p:spTree>
    <p:extLst>
      <p:ext uri="{BB962C8B-B14F-4D97-AF65-F5344CB8AC3E}">
        <p14:creationId xmlns:p14="http://schemas.microsoft.com/office/powerpoint/2010/main" val="39492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Java you can put declarations anywhere in your 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r>
              <a:rPr lang="en-US" dirty="0"/>
              <a:t>double salary = 65000.0;</a:t>
            </a:r>
          </a:p>
          <a:p>
            <a:pPr marL="0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(salary);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vacationDays</a:t>
            </a:r>
            <a:r>
              <a:rPr lang="en-US" dirty="0"/>
              <a:t> = 12; // OK to declare a variable here</a:t>
            </a:r>
          </a:p>
        </p:txBody>
      </p:sp>
    </p:spTree>
    <p:extLst>
      <p:ext uri="{BB962C8B-B14F-4D97-AF65-F5344CB8AC3E}">
        <p14:creationId xmlns:p14="http://schemas.microsoft.com/office/powerpoint/2010/main" val="40019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Java, you use the keyword final to denote a constant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Example : public </a:t>
            </a:r>
            <a:r>
              <a:rPr lang="en-US" dirty="0"/>
              <a:t>class Constants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public 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b="1" dirty="0"/>
              <a:t>final </a:t>
            </a:r>
            <a:r>
              <a:rPr lang="en-US" dirty="0"/>
              <a:t>double CM_PER_INCH = 2.54;</a:t>
            </a:r>
          </a:p>
          <a:p>
            <a:pPr marL="0" indent="0">
              <a:buNone/>
            </a:pPr>
            <a:r>
              <a:rPr lang="en-US" dirty="0"/>
              <a:t>double </a:t>
            </a:r>
            <a:r>
              <a:rPr lang="en-US" dirty="0" err="1"/>
              <a:t>paperWidth</a:t>
            </a:r>
            <a:r>
              <a:rPr lang="en-US" dirty="0"/>
              <a:t> = 8.5;</a:t>
            </a:r>
          </a:p>
          <a:p>
            <a:pPr marL="0" indent="0">
              <a:buNone/>
            </a:pPr>
            <a:r>
              <a:rPr lang="en-US" dirty="0"/>
              <a:t>double </a:t>
            </a:r>
            <a:r>
              <a:rPr lang="en-US" dirty="0" err="1"/>
              <a:t>paperHeight</a:t>
            </a:r>
            <a:r>
              <a:rPr lang="en-US" dirty="0"/>
              <a:t> = 11;</a:t>
            </a:r>
          </a:p>
          <a:p>
            <a:pPr marL="0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("Paper size in centimeters: "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paperWidth</a:t>
            </a:r>
            <a:r>
              <a:rPr lang="en-US" dirty="0"/>
              <a:t> * CM_PER_INCH + " by " + </a:t>
            </a:r>
            <a:r>
              <a:rPr lang="en-US" dirty="0" err="1"/>
              <a:t>paperHeight</a:t>
            </a:r>
            <a:r>
              <a:rPr lang="en-US" dirty="0"/>
              <a:t> * CM_PER_INCH);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56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Java Buzzwords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791200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1. Simple </a:t>
            </a:r>
          </a:p>
          <a:p>
            <a:pPr marL="514350" indent="-514350"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 need for header files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files, pointer arithmetic (or even a pointer syntax), structures, unions, operator overloading, virtual base classes, and so on.</a:t>
            </a:r>
          </a:p>
          <a:p>
            <a:pPr marL="514350" indent="-514350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Software that can run stand-alone in small machines.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 Object-Oriented 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Focuses on the data (= objects) and on the  interfaces to that object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Difference between Java and C++ lies in multiple inheritance, which Java has replaced with the simpler concept of interfaces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3. Network-Savvy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 has an extensive library of routines for coping with TCP/IP protocols like HTTP and FTP. 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 applications can open and access objects across the Net via URLs with the same ease as when accessing a local file system.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3048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6112"/>
            <a:ext cx="8229600" cy="5428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Java </a:t>
            </a:r>
            <a:r>
              <a:rPr lang="en-US" dirty="0" smtClean="0"/>
              <a:t>a </a:t>
            </a:r>
            <a:r>
              <a:rPr lang="en-US" dirty="0"/>
              <a:t>constant </a:t>
            </a:r>
            <a:r>
              <a:rPr lang="en-US" dirty="0" smtClean="0"/>
              <a:t>can be created so that it’s </a:t>
            </a:r>
            <a:r>
              <a:rPr lang="en-US" dirty="0"/>
              <a:t>available to multiple </a:t>
            </a:r>
            <a:r>
              <a:rPr lang="en-US" dirty="0" smtClean="0"/>
              <a:t>methods inside </a:t>
            </a:r>
            <a:r>
              <a:rPr lang="en-US" dirty="0"/>
              <a:t>a single 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</a:t>
            </a:r>
            <a:r>
              <a:rPr lang="en-US" dirty="0"/>
              <a:t>are usually called </a:t>
            </a:r>
            <a:r>
              <a:rPr lang="en-US" i="1" dirty="0"/>
              <a:t>class constants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class Constants2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public </a:t>
            </a:r>
            <a:r>
              <a:rPr lang="en-US" b="1" dirty="0"/>
              <a:t>static final </a:t>
            </a:r>
            <a:r>
              <a:rPr lang="en-US" dirty="0"/>
              <a:t>double CM_PER_INCH = 2.54;</a:t>
            </a:r>
          </a:p>
          <a:p>
            <a:pPr marL="0" indent="0">
              <a:buNone/>
            </a:pPr>
            <a:r>
              <a:rPr lang="en-US" dirty="0"/>
              <a:t>public 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double </a:t>
            </a:r>
            <a:r>
              <a:rPr lang="en-US" dirty="0" err="1"/>
              <a:t>paperWidth</a:t>
            </a:r>
            <a:r>
              <a:rPr lang="en-US" dirty="0"/>
              <a:t> = 8.5;</a:t>
            </a:r>
          </a:p>
          <a:p>
            <a:pPr marL="0" indent="0">
              <a:buNone/>
            </a:pPr>
            <a:r>
              <a:rPr lang="en-US" dirty="0"/>
              <a:t>double </a:t>
            </a:r>
            <a:r>
              <a:rPr lang="en-US" dirty="0" err="1"/>
              <a:t>paperHeight</a:t>
            </a:r>
            <a:r>
              <a:rPr lang="en-US" dirty="0"/>
              <a:t> = 11;</a:t>
            </a:r>
          </a:p>
          <a:p>
            <a:pPr marL="0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("Paper size in centimeters: "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paperWidth</a:t>
            </a:r>
            <a:r>
              <a:rPr lang="en-US" dirty="0"/>
              <a:t> * CM_PER_INCH + " by " + </a:t>
            </a:r>
            <a:r>
              <a:rPr lang="en-US" dirty="0" err="1"/>
              <a:t>paperHeight</a:t>
            </a:r>
            <a:r>
              <a:rPr lang="en-US" dirty="0"/>
              <a:t> * CM_PER_INCH);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Arithmetic </a:t>
            </a:r>
            <a:r>
              <a:rPr lang="en-US" dirty="0"/>
              <a:t>operators +, -, *, / are used in Java for addition, subtraction, multiplication</a:t>
            </a:r>
            <a:r>
              <a:rPr lang="en-US" dirty="0" smtClean="0"/>
              <a:t>, and </a:t>
            </a:r>
            <a:r>
              <a:rPr lang="en-US" dirty="0"/>
              <a:t>division.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/ operator denotes integer division if both arguments are integers, and </a:t>
            </a:r>
            <a:r>
              <a:rPr lang="en-US" dirty="0" smtClean="0"/>
              <a:t>floating point division </a:t>
            </a:r>
            <a:r>
              <a:rPr lang="en-US" dirty="0"/>
              <a:t>otherwise. </a:t>
            </a:r>
            <a:endParaRPr lang="en-US" dirty="0" smtClean="0"/>
          </a:p>
          <a:p>
            <a:r>
              <a:rPr lang="en-US" dirty="0" smtClean="0"/>
              <a:t>Integer </a:t>
            </a:r>
            <a:r>
              <a:rPr lang="en-US" dirty="0"/>
              <a:t>remainder (sometimes called </a:t>
            </a:r>
            <a:r>
              <a:rPr lang="en-US" i="1" dirty="0"/>
              <a:t>modulus</a:t>
            </a:r>
            <a:r>
              <a:rPr lang="en-US" dirty="0"/>
              <a:t>) is denoted by %. </a:t>
            </a:r>
          </a:p>
          <a:p>
            <a:r>
              <a:rPr lang="en-US" dirty="0"/>
              <a:t>example, 15 / 2 is 7</a:t>
            </a:r>
            <a:r>
              <a:rPr lang="en-US" dirty="0" smtClean="0"/>
              <a:t>,	 </a:t>
            </a:r>
            <a:r>
              <a:rPr lang="en-US" dirty="0"/>
              <a:t>15 % 2 is </a:t>
            </a:r>
            <a:r>
              <a:rPr lang="en-US" dirty="0" smtClean="0"/>
              <a:t>1   and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15.0 </a:t>
            </a:r>
            <a:r>
              <a:rPr lang="en-US" dirty="0"/>
              <a:t>/ 2 is 7.5.</a:t>
            </a:r>
          </a:p>
        </p:txBody>
      </p:sp>
    </p:spTree>
    <p:extLst>
      <p:ext uri="{BB962C8B-B14F-4D97-AF65-F5344CB8AC3E}">
        <p14:creationId xmlns:p14="http://schemas.microsoft.com/office/powerpoint/2010/main" val="420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nteger </a:t>
            </a:r>
            <a:r>
              <a:rPr lang="en-US" dirty="0"/>
              <a:t>division by 0 raises an exception, whereas floating-point division by 0 yields </a:t>
            </a:r>
            <a:r>
              <a:rPr lang="en-US" dirty="0" smtClean="0"/>
              <a:t>an infinite </a:t>
            </a:r>
            <a:r>
              <a:rPr lang="en-US" dirty="0"/>
              <a:t>or </a:t>
            </a:r>
            <a:r>
              <a:rPr lang="en-US" dirty="0" err="1"/>
              <a:t>NaN</a:t>
            </a:r>
            <a:r>
              <a:rPr lang="en-US" dirty="0"/>
              <a:t> result.</a:t>
            </a:r>
          </a:p>
          <a:p>
            <a:r>
              <a:rPr lang="en-US" dirty="0" smtClean="0"/>
              <a:t>Shortcut can be used for binary </a:t>
            </a:r>
            <a:r>
              <a:rPr lang="en-US" dirty="0"/>
              <a:t>arithmetic operators in an assignment. For example,</a:t>
            </a:r>
          </a:p>
          <a:p>
            <a:pPr marL="0" indent="0">
              <a:buNone/>
            </a:pPr>
            <a:r>
              <a:rPr lang="en-US" dirty="0" smtClean="0"/>
              <a:t>	x </a:t>
            </a:r>
            <a:r>
              <a:rPr lang="en-US" dirty="0"/>
              <a:t>+= 4</a:t>
            </a:r>
            <a:r>
              <a:rPr lang="en-US" dirty="0" smtClean="0"/>
              <a:t>; 	is </a:t>
            </a:r>
            <a:r>
              <a:rPr lang="en-US" dirty="0"/>
              <a:t>equivalent </a:t>
            </a:r>
            <a:r>
              <a:rPr lang="en-US" dirty="0" smtClean="0"/>
              <a:t>to	x </a:t>
            </a:r>
            <a:r>
              <a:rPr lang="en-US" dirty="0"/>
              <a:t>= x + 4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Increment and Decrement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n++ adds 1 to the current value of the variable n, and n-- subtracts 1 from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n = 12;</a:t>
            </a:r>
          </a:p>
          <a:p>
            <a:pPr marL="0" indent="0">
              <a:buNone/>
            </a:pPr>
            <a:r>
              <a:rPr lang="en-US" dirty="0" smtClean="0"/>
              <a:t>	n++;	changes </a:t>
            </a:r>
            <a:r>
              <a:rPr lang="en-US" dirty="0"/>
              <a:t>n to 13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Since these operators change the value of a variable, they cannot be applied </a:t>
            </a:r>
            <a:r>
              <a:rPr lang="en-US" dirty="0" smtClean="0"/>
              <a:t>to numbers </a:t>
            </a:r>
            <a:r>
              <a:rPr lang="en-US" dirty="0"/>
              <a:t>themselves.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4++ is not a legal statement.</a:t>
            </a:r>
          </a:p>
          <a:p>
            <a:r>
              <a:rPr lang="en-US" dirty="0"/>
              <a:t>There are actually two forms of these operators; </a:t>
            </a:r>
            <a:endParaRPr lang="en-US" dirty="0" smtClean="0"/>
          </a:p>
          <a:p>
            <a:r>
              <a:rPr lang="en-US" dirty="0" smtClean="0"/>
              <a:t>Postfix form in which operator is placed </a:t>
            </a:r>
            <a:r>
              <a:rPr lang="en-US" dirty="0"/>
              <a:t>after the operand. </a:t>
            </a:r>
            <a:r>
              <a:rPr lang="en-US" dirty="0" smtClean="0"/>
              <a:t> n++</a:t>
            </a:r>
          </a:p>
          <a:p>
            <a:r>
              <a:rPr lang="en-US" dirty="0" smtClean="0"/>
              <a:t>There </a:t>
            </a:r>
            <a:r>
              <a:rPr lang="en-US" dirty="0"/>
              <a:t>is also a prefix form, ++n.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change the value of </a:t>
            </a:r>
            <a:r>
              <a:rPr lang="en-US" dirty="0" smtClean="0"/>
              <a:t>the variable </a:t>
            </a:r>
            <a:r>
              <a:rPr lang="en-US" dirty="0"/>
              <a:t>by 1. </a:t>
            </a:r>
          </a:p>
        </p:txBody>
      </p:sp>
    </p:spTree>
    <p:extLst>
      <p:ext uri="{BB962C8B-B14F-4D97-AF65-F5344CB8AC3E}">
        <p14:creationId xmlns:p14="http://schemas.microsoft.com/office/powerpoint/2010/main" val="39780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difference between the two only appears when they are used inside expressions.</a:t>
            </a:r>
          </a:p>
          <a:p>
            <a:r>
              <a:rPr lang="en-US" dirty="0"/>
              <a:t>The prefix form does the addition first; the postfix form evaluates to the old value of the variable.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 = 7;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n = 7;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a = 2 * ++m; // now a is 16, m is 8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b = 2 * n++; // now b is 14, n is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Relational and </a:t>
            </a:r>
            <a:r>
              <a:rPr lang="en-US" b="1" dirty="0" err="1"/>
              <a:t>boolean</a:t>
            </a:r>
            <a:r>
              <a:rPr lang="en-US" b="1" dirty="0"/>
              <a:t>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== is used </a:t>
            </a:r>
            <a:r>
              <a:rPr lang="en-US" dirty="0"/>
              <a:t>for </a:t>
            </a:r>
            <a:r>
              <a:rPr lang="en-US" dirty="0" smtClean="0"/>
              <a:t>equality</a:t>
            </a:r>
          </a:p>
          <a:p>
            <a:r>
              <a:rPr lang="en-US" dirty="0" smtClean="0"/>
              <a:t>Example</a:t>
            </a:r>
            <a:r>
              <a:rPr lang="en-US" dirty="0"/>
              <a:t>, the value </a:t>
            </a:r>
            <a:r>
              <a:rPr lang="en-US" dirty="0" smtClean="0"/>
              <a:t>of 3 </a:t>
            </a:r>
            <a:r>
              <a:rPr lang="en-US" dirty="0"/>
              <a:t>== </a:t>
            </a:r>
            <a:r>
              <a:rPr lang="en-US" dirty="0" smtClean="0"/>
              <a:t>7 is </a:t>
            </a:r>
            <a:r>
              <a:rPr lang="en-US" dirty="0"/>
              <a:t>false.</a:t>
            </a:r>
          </a:p>
          <a:p>
            <a:r>
              <a:rPr lang="en-US" dirty="0" smtClean="0"/>
              <a:t>!= is used for </a:t>
            </a:r>
            <a:r>
              <a:rPr lang="en-US" dirty="0"/>
              <a:t>inequality. For example, the value of</a:t>
            </a:r>
          </a:p>
          <a:p>
            <a:r>
              <a:rPr lang="en-US" dirty="0"/>
              <a:t>3 != </a:t>
            </a:r>
            <a:r>
              <a:rPr lang="en-US" dirty="0" smtClean="0"/>
              <a:t>7 is </a:t>
            </a:r>
            <a:r>
              <a:rPr lang="en-US" dirty="0"/>
              <a:t>true.</a:t>
            </a:r>
          </a:p>
          <a:p>
            <a:r>
              <a:rPr lang="en-US" dirty="0" smtClean="0"/>
              <a:t>&lt; </a:t>
            </a:r>
            <a:r>
              <a:rPr lang="en-US" dirty="0"/>
              <a:t>(less than), &gt; (greater than), &lt;= (less than or equal), and &gt;= (</a:t>
            </a:r>
            <a:r>
              <a:rPr lang="en-US" dirty="0" smtClean="0"/>
              <a:t>greater than </a:t>
            </a:r>
            <a:r>
              <a:rPr lang="en-US" dirty="0"/>
              <a:t>or equal) </a:t>
            </a:r>
            <a:r>
              <a:rPr lang="en-US" dirty="0" smtClean="0"/>
              <a:t>operators are also available in java.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&amp;&amp; 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logical “and” operator and </a:t>
            </a:r>
            <a:endParaRPr lang="en-US" dirty="0" smtClean="0"/>
          </a:p>
          <a:p>
            <a:r>
              <a:rPr lang="en-US" dirty="0" smtClean="0"/>
              <a:t>||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logical “or” operator</a:t>
            </a:r>
            <a:r>
              <a:rPr lang="en-US" dirty="0" smtClean="0"/>
              <a:t>.</a:t>
            </a:r>
          </a:p>
          <a:p>
            <a:r>
              <a:rPr lang="en-US" dirty="0"/>
              <a:t>The &amp;&amp; and || operators are evaluated in “short circuit” fashion: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second argument </a:t>
            </a:r>
            <a:r>
              <a:rPr lang="en-US" dirty="0" smtClean="0"/>
              <a:t>is not </a:t>
            </a:r>
            <a:r>
              <a:rPr lang="en-US" dirty="0"/>
              <a:t>evaluated if the first argument already determines the value. 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expression1 </a:t>
            </a:r>
            <a:r>
              <a:rPr lang="en-US" b="1" dirty="0"/>
              <a:t>&amp;&amp; </a:t>
            </a:r>
            <a:r>
              <a:rPr lang="en-US" i="1" dirty="0"/>
              <a:t>expression2</a:t>
            </a:r>
          </a:p>
          <a:p>
            <a:r>
              <a:rPr lang="en-US" dirty="0" smtClean="0"/>
              <a:t>if </a:t>
            </a:r>
            <a:r>
              <a:rPr lang="en-US" dirty="0"/>
              <a:t>the truth value of the first expression has been determined to be false, then it is impossible </a:t>
            </a:r>
            <a:r>
              <a:rPr lang="en-US" dirty="0" smtClean="0"/>
              <a:t>for the </a:t>
            </a:r>
            <a:r>
              <a:rPr lang="en-US" dirty="0"/>
              <a:t>result to be true.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the value for the second expression is </a:t>
            </a:r>
            <a:r>
              <a:rPr lang="en-US" i="1" dirty="0"/>
              <a:t>not </a:t>
            </a:r>
            <a:r>
              <a:rPr lang="en-US" dirty="0" smtClean="0"/>
              <a:t>calculated.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supports the ternary ?: operator that is occasionally useful. </a:t>
            </a:r>
          </a:p>
          <a:p>
            <a:pPr marL="0" indent="0">
              <a:buNone/>
            </a:pPr>
            <a:r>
              <a:rPr lang="en-US" i="1" dirty="0" smtClean="0"/>
              <a:t>	condition </a:t>
            </a:r>
            <a:r>
              <a:rPr lang="en-US" dirty="0"/>
              <a:t>? </a:t>
            </a:r>
            <a:r>
              <a:rPr lang="en-US" i="1" dirty="0"/>
              <a:t>expression1 </a:t>
            </a:r>
            <a:r>
              <a:rPr lang="en-US" dirty="0"/>
              <a:t>: </a:t>
            </a:r>
            <a:r>
              <a:rPr lang="en-US" i="1" dirty="0"/>
              <a:t>expression2</a:t>
            </a:r>
          </a:p>
          <a:p>
            <a:r>
              <a:rPr lang="en-US" dirty="0"/>
              <a:t>evaluates to the first expression if the condition is true, to the second expression otherwise. </a:t>
            </a:r>
          </a:p>
          <a:p>
            <a:r>
              <a:rPr lang="en-US" dirty="0" smtClean="0"/>
              <a:t>Example 	x </a:t>
            </a:r>
            <a:r>
              <a:rPr lang="en-US" dirty="0"/>
              <a:t>&lt; y ? x : y</a:t>
            </a:r>
          </a:p>
          <a:p>
            <a:pPr marL="0" indent="0">
              <a:buNone/>
            </a:pPr>
            <a:r>
              <a:rPr lang="en-US" dirty="0" smtClean="0"/>
              <a:t>		gives </a:t>
            </a:r>
            <a:r>
              <a:rPr lang="en-US" dirty="0"/>
              <a:t>the smaller of x and 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Bitwise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bitwise operators are</a:t>
            </a:r>
          </a:p>
          <a:p>
            <a:pPr marL="0" indent="0">
              <a:buNone/>
            </a:pPr>
            <a:r>
              <a:rPr lang="en-US" dirty="0" smtClean="0"/>
              <a:t>	&amp; </a:t>
            </a:r>
            <a:r>
              <a:rPr lang="en-US" dirty="0"/>
              <a:t>(“and”)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| </a:t>
            </a:r>
            <a:r>
              <a:rPr lang="en-US" dirty="0"/>
              <a:t>(“or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^ (“</a:t>
            </a:r>
            <a:r>
              <a:rPr lang="en-US" dirty="0" err="1"/>
              <a:t>xor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~ (“not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r>
              <a:rPr lang="en-US" dirty="0"/>
              <a:t>	&gt;&gt; </a:t>
            </a:r>
            <a:r>
              <a:rPr lang="en-US" dirty="0" smtClean="0"/>
              <a:t>(Shift right)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&lt;&lt; </a:t>
            </a:r>
            <a:r>
              <a:rPr lang="en-US" dirty="0"/>
              <a:t>(</a:t>
            </a:r>
            <a:r>
              <a:rPr lang="en-US" dirty="0" smtClean="0"/>
              <a:t>Shift left)</a:t>
            </a:r>
          </a:p>
          <a:p>
            <a:pPr marL="0" indent="0">
              <a:buNone/>
            </a:pPr>
            <a:r>
              <a:rPr lang="en-US" dirty="0" smtClean="0"/>
              <a:t>1001</a:t>
            </a:r>
          </a:p>
          <a:p>
            <a:pPr marL="0" indent="0">
              <a:buNone/>
            </a:pPr>
            <a:r>
              <a:rPr lang="en-US" smtClean="0"/>
              <a:t>0011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Mathematical Functions and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Math class contains </a:t>
            </a:r>
            <a:r>
              <a:rPr lang="en-US" dirty="0" smtClean="0"/>
              <a:t>mathematical </a:t>
            </a:r>
            <a:r>
              <a:rPr lang="en-US" dirty="0"/>
              <a:t>functions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take the square root of a number, use the </a:t>
            </a:r>
            <a:r>
              <a:rPr lang="en-US" dirty="0" err="1"/>
              <a:t>sqrt</a:t>
            </a:r>
            <a:r>
              <a:rPr lang="en-US" dirty="0"/>
              <a:t> method:</a:t>
            </a:r>
          </a:p>
          <a:p>
            <a:pPr marL="0" indent="0">
              <a:buNone/>
            </a:pPr>
            <a:r>
              <a:rPr lang="en-US" dirty="0"/>
              <a:t>double x = 4;</a:t>
            </a:r>
          </a:p>
          <a:p>
            <a:pPr marL="0" indent="0">
              <a:buNone/>
            </a:pPr>
            <a:r>
              <a:rPr lang="en-US" dirty="0"/>
              <a:t>double y = </a:t>
            </a:r>
            <a:r>
              <a:rPr lang="en-US" dirty="0" err="1"/>
              <a:t>Math.sqrt</a:t>
            </a:r>
            <a:r>
              <a:rPr lang="en-US" dirty="0"/>
              <a:t>(x);</a:t>
            </a:r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(y</a:t>
            </a:r>
            <a:r>
              <a:rPr lang="en-US" dirty="0"/>
              <a:t>); // prints </a:t>
            </a:r>
            <a:r>
              <a:rPr lang="en-US" dirty="0" smtClean="0"/>
              <a:t>2.0</a:t>
            </a:r>
          </a:p>
          <a:p>
            <a:r>
              <a:rPr lang="en-US" dirty="0"/>
              <a:t>There is a </a:t>
            </a:r>
            <a:r>
              <a:rPr lang="en-US" dirty="0" smtClean="0"/>
              <a:t>difference </a:t>
            </a:r>
            <a:r>
              <a:rPr lang="en-US" dirty="0"/>
              <a:t>between the </a:t>
            </a:r>
            <a:r>
              <a:rPr lang="en-US" dirty="0" err="1"/>
              <a:t>println</a:t>
            </a:r>
            <a:r>
              <a:rPr lang="en-US" dirty="0"/>
              <a:t> method and the </a:t>
            </a:r>
            <a:r>
              <a:rPr lang="en-US" dirty="0" err="1"/>
              <a:t>sqrt</a:t>
            </a:r>
            <a:r>
              <a:rPr lang="en-US" dirty="0"/>
              <a:t> method.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println</a:t>
            </a:r>
            <a:r>
              <a:rPr lang="en-US" dirty="0" smtClean="0"/>
              <a:t> </a:t>
            </a:r>
            <a:r>
              <a:rPr lang="en-US" dirty="0"/>
              <a:t>method operates on an object, </a:t>
            </a:r>
            <a:r>
              <a:rPr lang="en-US" dirty="0" err="1"/>
              <a:t>System.out</a:t>
            </a:r>
            <a:r>
              <a:rPr lang="en-US" dirty="0"/>
              <a:t>, defined in the System 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the </a:t>
            </a:r>
            <a:r>
              <a:rPr lang="en-US" dirty="0" err="1" smtClean="0"/>
              <a:t>sqrt</a:t>
            </a:r>
            <a:r>
              <a:rPr lang="en-US" dirty="0" smtClean="0"/>
              <a:t> </a:t>
            </a:r>
            <a:r>
              <a:rPr lang="en-US" dirty="0"/>
              <a:t>method in the Math class does not operate on any object.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a method is called </a:t>
            </a:r>
            <a:r>
              <a:rPr lang="en-US" dirty="0" smtClean="0"/>
              <a:t>a </a:t>
            </a:r>
            <a:r>
              <a:rPr lang="en-US" i="1" dirty="0" smtClean="0"/>
              <a:t>static </a:t>
            </a:r>
            <a:r>
              <a:rPr lang="en-US" dirty="0"/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27738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Robust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Programs must be reliable in a variety of ways.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Java puts a lot of emphasis on early checking for possible problems, later dynamic (runtime) checking, and eliminating situations that are error-prone.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single biggest difference between Java and C/C++ is that Java has a pointer model that eliminates the possibility of overwriting memory and corrupting data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Secure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Java enables the construction of virus-free, tamper-free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Java Buzzwords…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20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double y = </a:t>
            </a:r>
            <a:r>
              <a:rPr lang="en-US" dirty="0" err="1"/>
              <a:t>Math.pow</a:t>
            </a:r>
            <a:r>
              <a:rPr lang="en-US" dirty="0"/>
              <a:t>(x, a</a:t>
            </a:r>
            <a:r>
              <a:rPr lang="en-US" dirty="0" smtClean="0"/>
              <a:t>);</a:t>
            </a:r>
          </a:p>
          <a:p>
            <a:r>
              <a:rPr lang="en-US" dirty="0"/>
              <a:t>The Math class supplies the usual trigonometric functions: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Math.sin</a:t>
            </a:r>
            <a:r>
              <a:rPr lang="en-US" u="sng" dirty="0" smtClean="0"/>
              <a:t>, </a:t>
            </a:r>
            <a:r>
              <a:rPr lang="en-US" u="sng" dirty="0" err="1" smtClean="0"/>
              <a:t>Math.cos</a:t>
            </a:r>
            <a:r>
              <a:rPr lang="en-US" u="sng" dirty="0" smtClean="0"/>
              <a:t>, </a:t>
            </a:r>
            <a:r>
              <a:rPr lang="en-US" u="sng" dirty="0" err="1" smtClean="0"/>
              <a:t>Math.tan</a:t>
            </a:r>
            <a:r>
              <a:rPr lang="en-US" u="sng" dirty="0" smtClean="0"/>
              <a:t>, </a:t>
            </a:r>
            <a:r>
              <a:rPr lang="en-US" u="sng" dirty="0" err="1" smtClean="0"/>
              <a:t>Math.atan</a:t>
            </a:r>
            <a:r>
              <a:rPr lang="en-US" u="sng" dirty="0" smtClean="0"/>
              <a:t>, Math.atan2</a:t>
            </a:r>
            <a:endParaRPr lang="en-US" u="sng" dirty="0"/>
          </a:p>
          <a:p>
            <a:r>
              <a:rPr lang="en-US" dirty="0"/>
              <a:t>and the exponential function with its inverse, the natural logarithm, as well as the </a:t>
            </a:r>
            <a:r>
              <a:rPr lang="en-US" dirty="0" smtClean="0"/>
              <a:t>decimal logarithm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Math.exp</a:t>
            </a:r>
            <a:r>
              <a:rPr lang="en-US" u="sng" dirty="0" smtClean="0"/>
              <a:t>, Math.log, Math.log10</a:t>
            </a:r>
            <a:endParaRPr lang="en-US" u="sng" dirty="0"/>
          </a:p>
          <a:p>
            <a:r>
              <a:rPr lang="en-US" dirty="0"/>
              <a:t>Finally, two constants denote the closest possible approximations to the mathematical constants </a:t>
            </a:r>
            <a:r>
              <a:rPr lang="en-US" dirty="0" smtClean="0"/>
              <a:t>π and </a:t>
            </a:r>
            <a:r>
              <a:rPr lang="en-US" i="1" dirty="0"/>
              <a:t>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Math.PI</a:t>
            </a:r>
            <a:r>
              <a:rPr lang="en-US" u="sng" dirty="0" smtClean="0"/>
              <a:t>, </a:t>
            </a:r>
            <a:r>
              <a:rPr lang="en-US" u="sng" dirty="0" err="1" smtClean="0"/>
              <a:t>Math.E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import static </a:t>
            </a:r>
            <a:r>
              <a:rPr lang="en-US" dirty="0" err="1"/>
              <a:t>java.lang.Math</a:t>
            </a:r>
            <a:r>
              <a:rPr lang="en-US" dirty="0"/>
              <a:t>.*;</a:t>
            </a:r>
          </a:p>
        </p:txBody>
      </p:sp>
    </p:spTree>
    <p:extLst>
      <p:ext uri="{BB962C8B-B14F-4D97-AF65-F5344CB8AC3E}">
        <p14:creationId xmlns:p14="http://schemas.microsoft.com/office/powerpoint/2010/main" val="38427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Conversions between Numeric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05425"/>
            <a:ext cx="82296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Six Solid arrows denote conversions without information loss.</a:t>
            </a:r>
          </a:p>
          <a:p>
            <a:r>
              <a:rPr lang="en-US" dirty="0" smtClean="0"/>
              <a:t>Three dotted arrows denote conversions that may lose precision.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2" y="1371600"/>
            <a:ext cx="7977478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dirty="0" smtClean="0"/>
              <a:t>A larger integer has more digits than the float type can represent. </a:t>
            </a:r>
          </a:p>
          <a:p>
            <a:r>
              <a:rPr lang="en-US" dirty="0" smtClean="0"/>
              <a:t>When the integer is converted to a float, the resulting value has the correct magnitude, but it may lose some precision.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n = 123456789;</a:t>
            </a:r>
          </a:p>
          <a:p>
            <a:pPr marL="0" indent="0">
              <a:buNone/>
            </a:pPr>
            <a:r>
              <a:rPr lang="pt-BR" dirty="0" smtClean="0"/>
              <a:t>	float </a:t>
            </a:r>
            <a:r>
              <a:rPr lang="pt-BR" dirty="0"/>
              <a:t>f = n; // f is </a:t>
            </a:r>
            <a:r>
              <a:rPr lang="pt-BR" dirty="0" smtClean="0"/>
              <a:t>1.234567</a:t>
            </a:r>
            <a:r>
              <a:rPr lang="pt-BR" b="1" dirty="0" smtClean="0"/>
              <a:t>92</a:t>
            </a:r>
            <a:r>
              <a:rPr lang="pt-BR" dirty="0" smtClean="0"/>
              <a:t>E8</a:t>
            </a:r>
          </a:p>
          <a:p>
            <a:r>
              <a:rPr lang="en-US" dirty="0" smtClean="0"/>
              <a:t>When two values in different types are combined with a binary operator, both operands are converted to a common type before the operation is performed.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either of the operands is of type double, the other one will be converted to a double.</a:t>
            </a:r>
          </a:p>
          <a:p>
            <a:r>
              <a:rPr lang="en-US" dirty="0" smtClean="0"/>
              <a:t>Otherwise</a:t>
            </a:r>
            <a:r>
              <a:rPr lang="en-US" dirty="0"/>
              <a:t>, if either of the operands is of type float, the other one will be converted to </a:t>
            </a:r>
            <a:r>
              <a:rPr lang="en-US" dirty="0" smtClean="0"/>
              <a:t>a float</a:t>
            </a:r>
            <a:r>
              <a:rPr lang="en-US" dirty="0"/>
              <a:t>.</a:t>
            </a:r>
          </a:p>
          <a:p>
            <a:r>
              <a:rPr lang="en-US" dirty="0" smtClean="0"/>
              <a:t>Otherwise</a:t>
            </a:r>
            <a:r>
              <a:rPr lang="en-US" dirty="0"/>
              <a:t>, if either of the operands is of type long, the other one will be converted to a long.</a:t>
            </a:r>
          </a:p>
          <a:p>
            <a:r>
              <a:rPr lang="en-US" dirty="0" smtClean="0"/>
              <a:t>Otherwise</a:t>
            </a:r>
            <a:r>
              <a:rPr lang="en-US" dirty="0"/>
              <a:t>, both operands will be converted to an int.</a:t>
            </a:r>
          </a:p>
        </p:txBody>
      </p:sp>
    </p:spTree>
    <p:extLst>
      <p:ext uri="{BB962C8B-B14F-4D97-AF65-F5344CB8AC3E}">
        <p14:creationId xmlns:p14="http://schemas.microsoft.com/office/powerpoint/2010/main" val="23511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6112"/>
            <a:ext cx="8229600" cy="54284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Conversions in which loss of information is possible are done by means of </a:t>
            </a:r>
            <a:r>
              <a:rPr lang="en-US" i="1" dirty="0"/>
              <a:t>casts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syntax </a:t>
            </a:r>
            <a:r>
              <a:rPr lang="en-US" dirty="0" smtClean="0"/>
              <a:t>for casting </a:t>
            </a:r>
            <a:r>
              <a:rPr lang="en-US" dirty="0"/>
              <a:t>is to give the target type in parentheses, followed by the variable name. For example:</a:t>
            </a:r>
          </a:p>
          <a:p>
            <a:pPr marL="0" indent="0" algn="just">
              <a:buNone/>
            </a:pPr>
            <a:r>
              <a:rPr lang="en-US" dirty="0" smtClean="0"/>
              <a:t>	double </a:t>
            </a:r>
            <a:r>
              <a:rPr lang="en-US" dirty="0"/>
              <a:t>x = 9.997;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nx</a:t>
            </a:r>
            <a:r>
              <a:rPr lang="en-US" dirty="0"/>
              <a:t> = (</a:t>
            </a:r>
            <a:r>
              <a:rPr lang="en-US" dirty="0" err="1"/>
              <a:t>int</a:t>
            </a:r>
            <a:r>
              <a:rPr lang="en-US" dirty="0"/>
              <a:t>) x;</a:t>
            </a:r>
          </a:p>
          <a:p>
            <a:pPr algn="just"/>
            <a:r>
              <a:rPr lang="en-US" dirty="0" err="1" smtClean="0"/>
              <a:t>nx</a:t>
            </a:r>
            <a:r>
              <a:rPr lang="en-US" dirty="0" smtClean="0"/>
              <a:t> = 9 </a:t>
            </a:r>
            <a:r>
              <a:rPr lang="en-US" dirty="0"/>
              <a:t>because casting a floating-point value to an integer </a:t>
            </a:r>
            <a:r>
              <a:rPr lang="en-US" dirty="0" smtClean="0"/>
              <a:t>discards the </a:t>
            </a:r>
            <a:r>
              <a:rPr lang="en-US" dirty="0"/>
              <a:t>fractional part.</a:t>
            </a:r>
          </a:p>
          <a:p>
            <a:pPr algn="just"/>
            <a:r>
              <a:rPr lang="en-US" dirty="0" smtClean="0"/>
              <a:t>To </a:t>
            </a:r>
            <a:r>
              <a:rPr lang="en-US" i="1" dirty="0"/>
              <a:t>round </a:t>
            </a:r>
            <a:r>
              <a:rPr lang="en-US" dirty="0"/>
              <a:t>a floating-point number to the </a:t>
            </a:r>
            <a:r>
              <a:rPr lang="en-US" i="1" dirty="0"/>
              <a:t>nearest </a:t>
            </a:r>
            <a:r>
              <a:rPr lang="en-US" dirty="0"/>
              <a:t>integer </a:t>
            </a:r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dirty="0" err="1"/>
              <a:t>Math.round</a:t>
            </a:r>
            <a:r>
              <a:rPr lang="en-US" dirty="0"/>
              <a:t> method:</a:t>
            </a:r>
          </a:p>
          <a:p>
            <a:pPr marL="0" indent="0" algn="just">
              <a:buNone/>
            </a:pPr>
            <a:r>
              <a:rPr lang="en-US" dirty="0" smtClean="0"/>
              <a:t>	double </a:t>
            </a:r>
            <a:r>
              <a:rPr lang="en-US" dirty="0"/>
              <a:t>x = 9.997;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nx</a:t>
            </a:r>
            <a:r>
              <a:rPr lang="en-US" dirty="0"/>
              <a:t> = (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dirty="0" err="1"/>
              <a:t>Math.round</a:t>
            </a:r>
            <a:r>
              <a:rPr lang="en-US" dirty="0"/>
              <a:t>(x);</a:t>
            </a:r>
          </a:p>
          <a:p>
            <a:pPr algn="just"/>
            <a:r>
              <a:rPr lang="en-US" dirty="0" err="1" smtClean="0"/>
              <a:t>nx</a:t>
            </a:r>
            <a:r>
              <a:rPr lang="en-US" dirty="0" smtClean="0"/>
              <a:t> = </a:t>
            </a:r>
            <a:r>
              <a:rPr lang="en-US" dirty="0"/>
              <a:t>10. You still need to use the cast (</a:t>
            </a:r>
            <a:r>
              <a:rPr lang="en-US" dirty="0" err="1"/>
              <a:t>int</a:t>
            </a:r>
            <a:r>
              <a:rPr lang="en-US" dirty="0"/>
              <a:t>) when you call round.</a:t>
            </a:r>
          </a:p>
          <a:p>
            <a:pPr algn="just"/>
            <a:r>
              <a:rPr lang="en-US" dirty="0"/>
              <a:t>The reason is that the return value of the round method is a long, and a long can only be assigned </a:t>
            </a:r>
            <a:r>
              <a:rPr lang="en-US" dirty="0" smtClean="0"/>
              <a:t>to an </a:t>
            </a:r>
            <a:r>
              <a:rPr lang="en-US" i="1" u="sng" dirty="0" err="1"/>
              <a:t>int</a:t>
            </a:r>
            <a:r>
              <a:rPr lang="en-US" dirty="0"/>
              <a:t> with an explicit cast because there is the possibility of information loss.</a:t>
            </a:r>
          </a:p>
        </p:txBody>
      </p:sp>
    </p:spTree>
    <p:extLst>
      <p:ext uri="{BB962C8B-B14F-4D97-AF65-F5344CB8AC3E}">
        <p14:creationId xmlns:p14="http://schemas.microsoft.com/office/powerpoint/2010/main" val="3256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6042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51470"/>
            <a:ext cx="8458199" cy="58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Enumerated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Sometimes, a variable should only hold a restricted set of values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For example, </a:t>
            </a:r>
            <a:r>
              <a:rPr lang="en-US" dirty="0" smtClean="0"/>
              <a:t>clothes may be in </a:t>
            </a:r>
            <a:r>
              <a:rPr lang="en-US" dirty="0"/>
              <a:t>four sizes: small, medium, large, and extra large. </a:t>
            </a:r>
            <a:endParaRPr lang="en-US" dirty="0" smtClean="0"/>
          </a:p>
          <a:p>
            <a:r>
              <a:rPr lang="en-US" dirty="0" smtClean="0"/>
              <a:t>It can be encoded as </a:t>
            </a:r>
            <a:r>
              <a:rPr lang="en-US" dirty="0"/>
              <a:t>integers 1, 2, 3, 4, or characters S, M, L, and X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these types we can define our </a:t>
            </a:r>
            <a:r>
              <a:rPr lang="en-US" dirty="0"/>
              <a:t>own </a:t>
            </a:r>
            <a:r>
              <a:rPr lang="en-US" i="1" dirty="0"/>
              <a:t>enumerated type </a:t>
            </a:r>
            <a:endParaRPr lang="en-US" i="1" dirty="0" smtClean="0"/>
          </a:p>
          <a:p>
            <a:r>
              <a:rPr lang="en-US" dirty="0" smtClean="0"/>
              <a:t>An </a:t>
            </a:r>
            <a:r>
              <a:rPr lang="en-US" dirty="0"/>
              <a:t>enumerated </a:t>
            </a:r>
            <a:r>
              <a:rPr lang="en-US" dirty="0" smtClean="0"/>
              <a:t>type has </a:t>
            </a:r>
            <a:r>
              <a:rPr lang="en-US" dirty="0"/>
              <a:t>a finite number of named values. </a:t>
            </a:r>
            <a:endParaRPr lang="en-US" dirty="0" smtClean="0"/>
          </a:p>
          <a:p>
            <a:r>
              <a:rPr lang="en-US" dirty="0" err="1" smtClean="0"/>
              <a:t>Eg:enum</a:t>
            </a:r>
            <a:r>
              <a:rPr lang="en-US" dirty="0" smtClean="0"/>
              <a:t> </a:t>
            </a:r>
            <a:r>
              <a:rPr lang="en-US" dirty="0"/>
              <a:t>Size { SMALL, MEDIUM, LARGE, </a:t>
            </a:r>
            <a:r>
              <a:rPr lang="en-US" dirty="0" smtClean="0"/>
              <a:t>							EXTRA_LARGE </a:t>
            </a:r>
            <a:r>
              <a:rPr lang="en-US" dirty="0"/>
              <a:t>};</a:t>
            </a:r>
          </a:p>
          <a:p>
            <a:pPr marL="0" indent="0">
              <a:buNone/>
            </a:pPr>
            <a:r>
              <a:rPr lang="en-US" dirty="0" smtClean="0"/>
              <a:t>		Size </a:t>
            </a:r>
            <a:r>
              <a:rPr lang="en-US" dirty="0"/>
              <a:t>s = </a:t>
            </a:r>
            <a:r>
              <a:rPr lang="en-US" dirty="0" err="1"/>
              <a:t>Size.MEDIUM</a:t>
            </a:r>
            <a:r>
              <a:rPr lang="en-US" dirty="0"/>
              <a:t>;</a:t>
            </a:r>
          </a:p>
          <a:p>
            <a:r>
              <a:rPr lang="en-US" dirty="0"/>
              <a:t>A variable of type Size can hold only one of the values listed in the type declaration, or the </a:t>
            </a:r>
            <a:r>
              <a:rPr lang="en-US" dirty="0" smtClean="0"/>
              <a:t>special value </a:t>
            </a:r>
            <a:r>
              <a:rPr lang="en-US" dirty="0"/>
              <a:t>null that indicates that the variable is not set to any value at all.</a:t>
            </a:r>
          </a:p>
        </p:txBody>
      </p:sp>
    </p:spTree>
    <p:extLst>
      <p:ext uri="{BB962C8B-B14F-4D97-AF65-F5344CB8AC3E}">
        <p14:creationId xmlns:p14="http://schemas.microsoft.com/office/powerpoint/2010/main" val="28365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/>
              <a:t>Java strings are sequences of Unicode characters. </a:t>
            </a:r>
            <a:endParaRPr lang="en-US" dirty="0" smtClean="0"/>
          </a:p>
          <a:p>
            <a:r>
              <a:rPr lang="en-US" dirty="0" smtClean="0"/>
              <a:t>Java </a:t>
            </a:r>
            <a:r>
              <a:rPr lang="en-US" dirty="0"/>
              <a:t>does not have a </a:t>
            </a:r>
            <a:r>
              <a:rPr lang="en-US" dirty="0" smtClean="0"/>
              <a:t>built-in string </a:t>
            </a:r>
            <a:r>
              <a:rPr lang="en-US" dirty="0"/>
              <a:t>type. </a:t>
            </a:r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the standard Java library contains a </a:t>
            </a:r>
            <a:r>
              <a:rPr lang="en-US" dirty="0" smtClean="0"/>
              <a:t>predefined </a:t>
            </a:r>
            <a:r>
              <a:rPr lang="en-US" dirty="0"/>
              <a:t>class called, </a:t>
            </a:r>
            <a:r>
              <a:rPr lang="en-US" dirty="0" smtClean="0"/>
              <a:t>String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quoted string is an instance of the String class: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String </a:t>
            </a:r>
            <a:r>
              <a:rPr lang="en-US" dirty="0"/>
              <a:t>e = </a:t>
            </a:r>
            <a:r>
              <a:rPr lang="en-US" dirty="0" smtClean="0"/>
              <a:t>“ "; </a:t>
            </a:r>
            <a:r>
              <a:rPr lang="en-US" dirty="0"/>
              <a:t>// an empty string</a:t>
            </a:r>
          </a:p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/>
              <a:t>greeting = "Hello";</a:t>
            </a:r>
          </a:p>
        </p:txBody>
      </p:sp>
    </p:spTree>
    <p:extLst>
      <p:ext uri="{BB962C8B-B14F-4D97-AF65-F5344CB8AC3E}">
        <p14:creationId xmlns:p14="http://schemas.microsoft.com/office/powerpoint/2010/main" val="26186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substring can be extracted from </a:t>
            </a:r>
            <a:r>
              <a:rPr lang="en-US" dirty="0"/>
              <a:t>a larger string with the substring method of the String class.</a:t>
            </a:r>
          </a:p>
          <a:p>
            <a:r>
              <a:rPr lang="en-US" dirty="0"/>
              <a:t>For example</a:t>
            </a:r>
            <a:r>
              <a:rPr lang="en-US" dirty="0" smtClean="0"/>
              <a:t>, String </a:t>
            </a:r>
            <a:r>
              <a:rPr lang="en-US" dirty="0"/>
              <a:t>greeting = "Hello";</a:t>
            </a:r>
          </a:p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/>
              <a:t>s = </a:t>
            </a:r>
            <a:r>
              <a:rPr lang="en-US" dirty="0" err="1"/>
              <a:t>greeting.substring</a:t>
            </a:r>
            <a:r>
              <a:rPr lang="en-US" dirty="0"/>
              <a:t>(0, 3</a:t>
            </a:r>
            <a:r>
              <a:rPr lang="en-US" dirty="0" smtClean="0"/>
              <a:t>);	"</a:t>
            </a:r>
            <a:r>
              <a:rPr lang="en-US" dirty="0"/>
              <a:t>Hel".</a:t>
            </a:r>
          </a:p>
          <a:p>
            <a:r>
              <a:rPr lang="en-US" dirty="0" smtClean="0"/>
              <a:t>Computing </a:t>
            </a:r>
            <a:r>
              <a:rPr lang="en-US" dirty="0"/>
              <a:t>the length of the substring is easy.</a:t>
            </a:r>
          </a:p>
          <a:p>
            <a:r>
              <a:rPr lang="en-US" dirty="0"/>
              <a:t>The string </a:t>
            </a:r>
            <a:r>
              <a:rPr lang="en-US" dirty="0" err="1"/>
              <a:t>s.substring</a:t>
            </a:r>
            <a:r>
              <a:rPr lang="en-US" dirty="0"/>
              <a:t>(a, b) always has length b - a.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substring "Hel" </a:t>
            </a:r>
            <a:r>
              <a:rPr lang="en-US" dirty="0" smtClean="0"/>
              <a:t>has length </a:t>
            </a:r>
            <a:r>
              <a:rPr lang="en-US" dirty="0"/>
              <a:t>3 – 0 = 3.</a:t>
            </a:r>
          </a:p>
        </p:txBody>
      </p:sp>
    </p:spTree>
    <p:extLst>
      <p:ext uri="{BB962C8B-B14F-4D97-AF65-F5344CB8AC3E}">
        <p14:creationId xmlns:p14="http://schemas.microsoft.com/office/powerpoint/2010/main" val="2136620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Java uses </a:t>
            </a:r>
            <a:r>
              <a:rPr lang="en-US" dirty="0"/>
              <a:t>+ to join (concatenate) two strings.</a:t>
            </a:r>
          </a:p>
          <a:p>
            <a:pPr marL="0" indent="0">
              <a:buNone/>
            </a:pPr>
            <a:r>
              <a:rPr lang="en-US" dirty="0" smtClean="0"/>
              <a:t>	String first </a:t>
            </a:r>
            <a:r>
              <a:rPr lang="en-US" dirty="0"/>
              <a:t>= </a:t>
            </a:r>
            <a:r>
              <a:rPr lang="en-US" dirty="0" smtClean="0"/>
              <a:t>“</a:t>
            </a:r>
            <a:r>
              <a:rPr lang="en-US" dirty="0" err="1" smtClean="0"/>
              <a:t>Hai</a:t>
            </a:r>
            <a:r>
              <a:rPr lang="en-US" dirty="0" smtClean="0"/>
              <a:t>";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String second </a:t>
            </a:r>
            <a:r>
              <a:rPr lang="en-US" dirty="0"/>
              <a:t>= </a:t>
            </a:r>
            <a:r>
              <a:rPr lang="en-US" dirty="0" smtClean="0"/>
              <a:t>“Hello";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/>
              <a:t>message = </a:t>
            </a:r>
            <a:r>
              <a:rPr lang="en-US" dirty="0" smtClean="0"/>
              <a:t>first + second;</a:t>
            </a:r>
            <a:endParaRPr lang="en-US" dirty="0"/>
          </a:p>
          <a:p>
            <a:r>
              <a:rPr lang="en-US" dirty="0" smtClean="0"/>
              <a:t>This code </a:t>
            </a:r>
            <a:r>
              <a:rPr lang="en-US" dirty="0"/>
              <a:t>sets the variable message to the string </a:t>
            </a:r>
            <a:r>
              <a:rPr lang="en-US" dirty="0" smtClean="0"/>
              <a:t>“</a:t>
            </a:r>
            <a:r>
              <a:rPr lang="en-US" dirty="0" err="1" smtClean="0"/>
              <a:t>HaiHello</a:t>
            </a:r>
            <a:r>
              <a:rPr lang="en-US" dirty="0" smtClean="0"/>
              <a:t>".</a:t>
            </a:r>
          </a:p>
          <a:p>
            <a:r>
              <a:rPr lang="en-US" dirty="0" smtClean="0"/>
              <a:t>When </a:t>
            </a:r>
            <a:r>
              <a:rPr lang="en-US" dirty="0"/>
              <a:t>you concatenate a string with a value that is not a string, the latter is converted to a string.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age = 13;</a:t>
            </a:r>
          </a:p>
          <a:p>
            <a:pPr marL="0" indent="0">
              <a:buNone/>
            </a:pPr>
            <a:r>
              <a:rPr lang="en-US" dirty="0" smtClean="0"/>
              <a:t>          String </a:t>
            </a:r>
            <a:r>
              <a:rPr lang="en-US" dirty="0"/>
              <a:t>rating = "PG" + age</a:t>
            </a:r>
            <a:r>
              <a:rPr lang="en-US" dirty="0" smtClean="0"/>
              <a:t>;     now </a:t>
            </a:r>
            <a:r>
              <a:rPr lang="en-US" dirty="0"/>
              <a:t>rating </a:t>
            </a:r>
            <a:r>
              <a:rPr lang="en-US" dirty="0" smtClean="0"/>
              <a:t>= "</a:t>
            </a:r>
            <a:r>
              <a:rPr lang="en-US" dirty="0"/>
              <a:t>PG13".</a:t>
            </a:r>
          </a:p>
          <a:p>
            <a:r>
              <a:rPr lang="en-US" dirty="0"/>
              <a:t>This feature is commonly used in output statements. For example,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System.out.println</a:t>
            </a:r>
            <a:r>
              <a:rPr lang="en-US" dirty="0"/>
              <a:t>("The answer is " + answer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1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019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6. Architecture-Neutral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compiled code is executable on many processors, given the presence of the Java runtime system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Java compiler does this by generating byte code instructions which have nothing to do with a particular computer architecture.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designed to be easy to interpret on any machine and easily translated into native machine code.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7. Portable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Unlike C and C++, there are no “implementation-dependent” aspects of the specification.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Java is always a 32-bit integer.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C/C++,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mean a 16-bit integer, a 32-bit integer, or any other size that the compiler vendor likes. 		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Having a fixed size for number types eliminates a major porting headache.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Binary data is stored and transmitted in a fixed format, eliminating confusion about byte ordering.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Strings are saved in a standard Unicode format.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Java Buzzwords…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Strings Are 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string is allowed to change it is mutable, otherwise it is immutable.</a:t>
            </a:r>
          </a:p>
          <a:p>
            <a:r>
              <a:rPr lang="en-US" dirty="0" smtClean="0"/>
              <a:t>In java, String class does not have a direct method to change the characters of a string.</a:t>
            </a:r>
          </a:p>
          <a:p>
            <a:r>
              <a:rPr lang="en-US" dirty="0" smtClean="0"/>
              <a:t>But using substring method the characters of a string variable can be changed.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Eg</a:t>
            </a:r>
            <a:r>
              <a:rPr lang="en-US" dirty="0" smtClean="0"/>
              <a:t>: greeting=“Hello”;</a:t>
            </a:r>
          </a:p>
          <a:p>
            <a:pPr marL="0" indent="0">
              <a:buNone/>
            </a:pPr>
            <a:r>
              <a:rPr lang="en-US" dirty="0"/>
              <a:t>	greeting = </a:t>
            </a:r>
            <a:r>
              <a:rPr lang="en-US" dirty="0" err="1"/>
              <a:t>greeting.substring</a:t>
            </a:r>
            <a:r>
              <a:rPr lang="en-US" dirty="0"/>
              <a:t>(0, 3) + "p</a:t>
            </a:r>
            <a:r>
              <a:rPr lang="en-US" dirty="0" smtClean="0"/>
              <a:t>!";</a:t>
            </a:r>
          </a:p>
          <a:p>
            <a:r>
              <a:rPr lang="en-US" dirty="0" smtClean="0"/>
              <a:t>This changes “Hello” to “Help!”</a:t>
            </a:r>
          </a:p>
        </p:txBody>
      </p:sp>
    </p:spTree>
    <p:extLst>
      <p:ext uri="{BB962C8B-B14F-4D97-AF65-F5344CB8AC3E}">
        <p14:creationId xmlns:p14="http://schemas.microsoft.com/office/powerpoint/2010/main" val="480858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Strings for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test whether two strings are equal, use the equals method.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s.equals</a:t>
            </a:r>
            <a:r>
              <a:rPr lang="en-US" dirty="0" smtClean="0"/>
              <a:t>(t</a:t>
            </a:r>
            <a:r>
              <a:rPr lang="en-US" dirty="0"/>
              <a:t>)</a:t>
            </a:r>
          </a:p>
          <a:p>
            <a:r>
              <a:rPr lang="en-US" dirty="0"/>
              <a:t>returns true if the strings s and t are equal, false otherwise. </a:t>
            </a:r>
          </a:p>
          <a:p>
            <a:r>
              <a:rPr lang="en-US" dirty="0" smtClean="0"/>
              <a:t>s </a:t>
            </a:r>
            <a:r>
              <a:rPr lang="en-US" dirty="0"/>
              <a:t>and t can be </a:t>
            </a:r>
            <a:r>
              <a:rPr lang="en-US" dirty="0" smtClean="0"/>
              <a:t>string variables </a:t>
            </a:r>
            <a:r>
              <a:rPr lang="en-US" dirty="0"/>
              <a:t>or string constants. </a:t>
            </a:r>
            <a:r>
              <a:rPr lang="en-US" dirty="0" smtClean="0"/>
              <a:t>	"</a:t>
            </a:r>
            <a:r>
              <a:rPr lang="en-US" dirty="0" err="1"/>
              <a:t>Hello".equals</a:t>
            </a:r>
            <a:r>
              <a:rPr lang="en-US" dirty="0"/>
              <a:t>(greeting)</a:t>
            </a:r>
          </a:p>
          <a:p>
            <a:r>
              <a:rPr lang="en-US" dirty="0" smtClean="0"/>
              <a:t>To </a:t>
            </a:r>
            <a:r>
              <a:rPr lang="en-US" dirty="0"/>
              <a:t>test whether two strings are identical except for the upper/lowercase </a:t>
            </a:r>
            <a:r>
              <a:rPr lang="en-US" dirty="0" smtClean="0"/>
              <a:t>letter distinction</a:t>
            </a:r>
            <a:r>
              <a:rPr lang="en-US" dirty="0"/>
              <a:t>, use the </a:t>
            </a:r>
            <a:r>
              <a:rPr lang="en-US" dirty="0" err="1"/>
              <a:t>equalsIgnoreCase</a:t>
            </a:r>
            <a:r>
              <a:rPr lang="en-US" dirty="0"/>
              <a:t> method.</a:t>
            </a:r>
          </a:p>
          <a:p>
            <a:pPr marL="0" indent="0">
              <a:buNone/>
            </a:pPr>
            <a:r>
              <a:rPr lang="en-US" dirty="0" smtClean="0"/>
              <a:t>	"</a:t>
            </a:r>
            <a:r>
              <a:rPr lang="en-US" dirty="0"/>
              <a:t>Hello".</a:t>
            </a:r>
            <a:r>
              <a:rPr lang="en-US" dirty="0" err="1"/>
              <a:t>equalsIgnoreCase</a:t>
            </a:r>
            <a:r>
              <a:rPr lang="en-US" dirty="0"/>
              <a:t>("hello")</a:t>
            </a:r>
          </a:p>
        </p:txBody>
      </p:sp>
    </p:spTree>
    <p:extLst>
      <p:ext uri="{BB962C8B-B14F-4D97-AF65-F5344CB8AC3E}">
        <p14:creationId xmlns:p14="http://schemas.microsoft.com/office/powerpoint/2010/main" val="3208094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i="1" dirty="0"/>
              <a:t>not </a:t>
            </a:r>
            <a:r>
              <a:rPr lang="en-US" dirty="0"/>
              <a:t>use the == operator to test whether two strings are equal!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only determines whether or </a:t>
            </a:r>
            <a:r>
              <a:rPr lang="en-US" dirty="0" smtClean="0"/>
              <a:t>not the </a:t>
            </a:r>
            <a:r>
              <a:rPr lang="en-US" dirty="0"/>
              <a:t>strings are stored in the same location.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strings are in the same location, they must be equal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String greeting = "Hello"; </a:t>
            </a:r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(greeting == "Hello") . . </a:t>
            </a:r>
            <a:r>
              <a:rPr lang="en-US" dirty="0" smtClean="0"/>
              <a:t>.</a:t>
            </a:r>
          </a:p>
          <a:p>
            <a:r>
              <a:rPr lang="en-US" dirty="0"/>
              <a:t>The Java </a:t>
            </a:r>
            <a:r>
              <a:rPr lang="en-US" dirty="0" smtClean="0"/>
              <a:t>method </a:t>
            </a:r>
            <a:r>
              <a:rPr lang="en-US" u="sng" dirty="0" err="1" smtClean="0"/>
              <a:t>compareTo</a:t>
            </a:r>
            <a:r>
              <a:rPr lang="en-US" dirty="0" smtClean="0"/>
              <a:t> </a:t>
            </a:r>
            <a:r>
              <a:rPr lang="en-US" dirty="0"/>
              <a:t>is the exact analog to </a:t>
            </a:r>
            <a:r>
              <a:rPr lang="en-US" dirty="0" err="1" smtClean="0"/>
              <a:t>strcmp</a:t>
            </a:r>
            <a:r>
              <a:rPr lang="en-US" dirty="0" smtClean="0"/>
              <a:t> in C.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greeting.compareTo</a:t>
            </a:r>
            <a:r>
              <a:rPr lang="en-US" dirty="0"/>
              <a:t>("Hello") == 0) . . .</a:t>
            </a:r>
          </a:p>
          <a:p>
            <a:pPr marL="0" indent="0">
              <a:buNone/>
            </a:pPr>
            <a:r>
              <a:rPr lang="en-US" smtClean="0"/>
              <a:t>but </a:t>
            </a:r>
            <a:r>
              <a:rPr lang="en-US" dirty="0"/>
              <a:t>it seems clearer to use equals instead.</a:t>
            </a:r>
          </a:p>
        </p:txBody>
      </p:sp>
    </p:spTree>
    <p:extLst>
      <p:ext uri="{BB962C8B-B14F-4D97-AF65-F5344CB8AC3E}">
        <p14:creationId xmlns:p14="http://schemas.microsoft.com/office/powerpoint/2010/main" val="1154235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Empty and Null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empty string "" is a string of length 0.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test whether a string is empty </a:t>
            </a:r>
            <a:r>
              <a:rPr lang="en-US" dirty="0" smtClean="0"/>
              <a:t>use the condition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str.length</a:t>
            </a:r>
            <a:r>
              <a:rPr lang="en-US" dirty="0"/>
              <a:t>() == 0)</a:t>
            </a:r>
          </a:p>
          <a:p>
            <a:pPr marL="0" indent="0">
              <a:buNone/>
            </a:pPr>
            <a:r>
              <a:rPr lang="en-US" dirty="0" smtClean="0"/>
              <a:t>		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str.equals</a:t>
            </a:r>
            <a:r>
              <a:rPr lang="en-US" dirty="0" smtClean="0"/>
              <a:t>(""))</a:t>
            </a:r>
          </a:p>
          <a:p>
            <a:r>
              <a:rPr lang="en-US" dirty="0" smtClean="0"/>
              <a:t>A </a:t>
            </a:r>
            <a:r>
              <a:rPr lang="en-US" dirty="0"/>
              <a:t>String variable can also hold a special value, called null, that indicates that no </a:t>
            </a:r>
            <a:r>
              <a:rPr lang="en-US" dirty="0" smtClean="0"/>
              <a:t>object is </a:t>
            </a:r>
            <a:r>
              <a:rPr lang="en-US" dirty="0"/>
              <a:t>currently associated with the variable. </a:t>
            </a:r>
            <a:endParaRPr lang="en-US" dirty="0" smtClean="0"/>
          </a:p>
          <a:p>
            <a:r>
              <a:rPr lang="en-US" dirty="0" smtClean="0"/>
              <a:t>To test whether </a:t>
            </a:r>
            <a:r>
              <a:rPr lang="en-US" dirty="0"/>
              <a:t>a string is null, use the </a:t>
            </a:r>
            <a:r>
              <a:rPr lang="en-US" dirty="0" smtClean="0"/>
              <a:t>condition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 == null)</a:t>
            </a:r>
          </a:p>
          <a:p>
            <a:r>
              <a:rPr lang="en-US" dirty="0" smtClean="0"/>
              <a:t>To </a:t>
            </a:r>
            <a:r>
              <a:rPr lang="en-US" dirty="0"/>
              <a:t>test that a string is neither null nor </a:t>
            </a:r>
            <a:r>
              <a:rPr lang="en-US" dirty="0" smtClean="0"/>
              <a:t>empty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 != null &amp;&amp; </a:t>
            </a:r>
            <a:r>
              <a:rPr lang="en-US" dirty="0" err="1"/>
              <a:t>str.length</a:t>
            </a:r>
            <a:r>
              <a:rPr lang="en-US" dirty="0"/>
              <a:t>() != 0)</a:t>
            </a:r>
          </a:p>
        </p:txBody>
      </p:sp>
    </p:spTree>
    <p:extLst>
      <p:ext uri="{BB962C8B-B14F-4D97-AF65-F5344CB8AC3E}">
        <p14:creationId xmlns:p14="http://schemas.microsoft.com/office/powerpoint/2010/main" val="3893034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Code Points and Code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char</a:t>
            </a:r>
            <a:r>
              <a:rPr lang="en-US" dirty="0"/>
              <a:t> data type is a code unit for representing Unicode code points in the UTF-16 encoding.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/>
              <a:t>length </a:t>
            </a:r>
            <a:r>
              <a:rPr lang="en-US" dirty="0"/>
              <a:t>method yields the number of code units required for a given string in the </a:t>
            </a:r>
            <a:r>
              <a:rPr lang="en-US" dirty="0" smtClean="0"/>
              <a:t>UTF-16 encoding</a:t>
            </a:r>
            <a:r>
              <a:rPr lang="en-US" dirty="0"/>
              <a:t>. </a:t>
            </a:r>
          </a:p>
          <a:p>
            <a:r>
              <a:rPr lang="en-US" dirty="0"/>
              <a:t>String greeting = "Hello";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n = </a:t>
            </a:r>
            <a:r>
              <a:rPr lang="en-US" dirty="0" err="1"/>
              <a:t>greeting.length</a:t>
            </a:r>
            <a:r>
              <a:rPr lang="en-US" dirty="0"/>
              <a:t>(); // is 5</a:t>
            </a:r>
            <a:r>
              <a:rPr lang="en-US" dirty="0" smtClean="0"/>
              <a:t>.</a:t>
            </a:r>
          </a:p>
          <a:p>
            <a:r>
              <a:rPr lang="en-US" dirty="0" err="1"/>
              <a:t>s.charAt</a:t>
            </a:r>
            <a:r>
              <a:rPr lang="en-US" dirty="0"/>
              <a:t>(n) returns the character at position n, where n is between 0 and </a:t>
            </a:r>
            <a:r>
              <a:rPr lang="en-US" dirty="0" err="1"/>
              <a:t>s.length</a:t>
            </a:r>
            <a:r>
              <a:rPr lang="en-US" dirty="0"/>
              <a:t>() – 1 </a:t>
            </a:r>
          </a:p>
          <a:p>
            <a:pPr marL="0" indent="0">
              <a:buNone/>
            </a:pPr>
            <a:r>
              <a:rPr lang="en-US" dirty="0"/>
              <a:t>	char first = </a:t>
            </a:r>
            <a:r>
              <a:rPr lang="en-US" dirty="0" err="1"/>
              <a:t>greeting.charAt</a:t>
            </a:r>
            <a:r>
              <a:rPr lang="en-US" dirty="0"/>
              <a:t>(0); // first is 'H'</a:t>
            </a:r>
          </a:p>
          <a:p>
            <a:pPr marL="0" indent="0">
              <a:buNone/>
            </a:pPr>
            <a:r>
              <a:rPr lang="en-US" dirty="0"/>
              <a:t>	char last = </a:t>
            </a:r>
            <a:r>
              <a:rPr lang="en-US" dirty="0" err="1"/>
              <a:t>greeting.charAt</a:t>
            </a:r>
            <a:r>
              <a:rPr lang="en-US" dirty="0"/>
              <a:t>(4); // last is 'o</a:t>
            </a:r>
            <a:r>
              <a:rPr lang="en-US" dirty="0" smtClean="0"/>
              <a:t>‘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83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String </a:t>
            </a:r>
            <a:r>
              <a:rPr lang="en-US" b="1" dirty="0" smtClean="0"/>
              <a:t>API (</a:t>
            </a:r>
            <a:r>
              <a:rPr lang="en-US" dirty="0"/>
              <a:t>Application Programming Interface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String class in Java contains more than 50 methods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API note starts with the name of a class such as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java.lang.String</a:t>
            </a:r>
            <a:r>
              <a:rPr lang="en-US" dirty="0" smtClean="0"/>
              <a:t> (</a:t>
            </a:r>
            <a:r>
              <a:rPr lang="en-US" i="1" dirty="0" smtClean="0"/>
              <a:t>package </a:t>
            </a:r>
            <a:r>
              <a:rPr lang="en-US" dirty="0"/>
              <a:t>name </a:t>
            </a:r>
            <a:r>
              <a:rPr lang="en-US" dirty="0" err="1" smtClean="0"/>
              <a:t>java.lang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7528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err="1"/>
              <a:t>java.lang.String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	char </a:t>
            </a:r>
            <a:r>
              <a:rPr lang="en-US" dirty="0" err="1"/>
              <a:t>charAt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index)</a:t>
            </a:r>
          </a:p>
          <a:p>
            <a:r>
              <a:rPr lang="en-US" dirty="0"/>
              <a:t>returns the code unit at the specified location.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codePointAt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index) </a:t>
            </a:r>
            <a:endParaRPr lang="en-US" b="1" dirty="0"/>
          </a:p>
          <a:p>
            <a:r>
              <a:rPr lang="en-US" dirty="0"/>
              <a:t>returns the code point that starts or ends at the specified location.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offsetByCodePoints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startIndex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cpCount</a:t>
            </a:r>
            <a:r>
              <a:rPr lang="en-US" dirty="0"/>
              <a:t>) </a:t>
            </a:r>
            <a:endParaRPr lang="en-US" b="1" dirty="0"/>
          </a:p>
          <a:p>
            <a:r>
              <a:rPr lang="en-US" dirty="0"/>
              <a:t>returns the index of the code point that is </a:t>
            </a:r>
            <a:r>
              <a:rPr lang="en-US" dirty="0" err="1"/>
              <a:t>cpCount</a:t>
            </a:r>
            <a:r>
              <a:rPr lang="en-US" dirty="0"/>
              <a:t> code points away from the code point </a:t>
            </a:r>
            <a:r>
              <a:rPr lang="en-US" dirty="0" smtClean="0"/>
              <a:t>at </a:t>
            </a:r>
            <a:r>
              <a:rPr lang="en-US" dirty="0" err="1" smtClean="0"/>
              <a:t>startIndex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compareTo</a:t>
            </a:r>
            <a:r>
              <a:rPr lang="en-US" dirty="0"/>
              <a:t>(String other)</a:t>
            </a:r>
          </a:p>
          <a:p>
            <a:r>
              <a:rPr lang="en-US" dirty="0"/>
              <a:t>returns a negative value if the string comes before other in dictionary order, a </a:t>
            </a:r>
            <a:r>
              <a:rPr lang="en-US" dirty="0" smtClean="0"/>
              <a:t>positive value </a:t>
            </a:r>
            <a:r>
              <a:rPr lang="en-US" dirty="0"/>
              <a:t>if the string comes after other in dictionary order, or 0 if the strings are equal.</a:t>
            </a:r>
          </a:p>
        </p:txBody>
      </p:sp>
    </p:spTree>
    <p:extLst>
      <p:ext uri="{BB962C8B-B14F-4D97-AF65-F5344CB8AC3E}">
        <p14:creationId xmlns:p14="http://schemas.microsoft.com/office/powerpoint/2010/main" val="3561763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endsWith</a:t>
            </a:r>
            <a:r>
              <a:rPr lang="en-US" dirty="0"/>
              <a:t>(String suffix)</a:t>
            </a:r>
          </a:p>
          <a:p>
            <a:r>
              <a:rPr lang="en-US" dirty="0"/>
              <a:t>returns true if the string ends with suffix.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/>
              <a:t>equals(Object other)</a:t>
            </a:r>
          </a:p>
          <a:p>
            <a:r>
              <a:rPr lang="en-US" dirty="0"/>
              <a:t>returns true if the string equals other.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/>
              <a:t>equalsIgnoreCase</a:t>
            </a:r>
            <a:r>
              <a:rPr lang="en-US" dirty="0"/>
              <a:t>(String other)</a:t>
            </a:r>
          </a:p>
          <a:p>
            <a:r>
              <a:rPr lang="en-US" dirty="0"/>
              <a:t>returns true if the string equals other, except for upper/lowercase distinction.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indexOf</a:t>
            </a:r>
            <a:r>
              <a:rPr lang="en-US" dirty="0"/>
              <a:t>(String </a:t>
            </a:r>
            <a:r>
              <a:rPr lang="en-US" dirty="0" err="1"/>
              <a:t>str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indexOf</a:t>
            </a:r>
            <a:r>
              <a:rPr lang="en-US" dirty="0"/>
              <a:t>(String </a:t>
            </a:r>
            <a:r>
              <a:rPr lang="en-US" dirty="0" err="1"/>
              <a:t>str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fromIndex</a:t>
            </a:r>
            <a:r>
              <a:rPr lang="en-US" dirty="0"/>
              <a:t>)</a:t>
            </a:r>
          </a:p>
          <a:p>
            <a:r>
              <a:rPr lang="en-US" dirty="0" smtClean="0"/>
              <a:t>returns </a:t>
            </a:r>
            <a:r>
              <a:rPr lang="en-US" dirty="0"/>
              <a:t>the start of the first substring equal to the string </a:t>
            </a:r>
            <a:r>
              <a:rPr lang="en-US" dirty="0" err="1" smtClean="0"/>
              <a:t>str</a:t>
            </a:r>
            <a:r>
              <a:rPr lang="en-US" dirty="0" smtClean="0"/>
              <a:t>, </a:t>
            </a:r>
            <a:r>
              <a:rPr lang="en-US" dirty="0"/>
              <a:t>starting </a:t>
            </a:r>
            <a:r>
              <a:rPr lang="en-US" dirty="0" smtClean="0"/>
              <a:t>at index </a:t>
            </a:r>
            <a:r>
              <a:rPr lang="en-US" dirty="0"/>
              <a:t>0 or at </a:t>
            </a:r>
            <a:r>
              <a:rPr lang="en-US" dirty="0" err="1"/>
              <a:t>fromIndex</a:t>
            </a:r>
            <a:r>
              <a:rPr lang="en-US" dirty="0"/>
              <a:t>, or -1 if </a:t>
            </a:r>
            <a:r>
              <a:rPr lang="en-US" dirty="0" err="1"/>
              <a:t>str</a:t>
            </a:r>
            <a:r>
              <a:rPr lang="en-US" dirty="0"/>
              <a:t> does not occur in this string.</a:t>
            </a:r>
          </a:p>
        </p:txBody>
      </p:sp>
    </p:spTree>
    <p:extLst>
      <p:ext uri="{BB962C8B-B14F-4D97-AF65-F5344CB8AC3E}">
        <p14:creationId xmlns:p14="http://schemas.microsoft.com/office/powerpoint/2010/main" val="6386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lastIndexOf</a:t>
            </a:r>
            <a:r>
              <a:rPr lang="en-US" dirty="0"/>
              <a:t>(String </a:t>
            </a:r>
            <a:r>
              <a:rPr lang="en-US" dirty="0" err="1"/>
              <a:t>str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lastIndexOf</a:t>
            </a:r>
            <a:r>
              <a:rPr lang="en-US" dirty="0"/>
              <a:t>(String </a:t>
            </a:r>
            <a:r>
              <a:rPr lang="en-US" dirty="0" err="1"/>
              <a:t>str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fromIndex</a:t>
            </a:r>
            <a:r>
              <a:rPr lang="en-US" dirty="0"/>
              <a:t>)</a:t>
            </a:r>
          </a:p>
          <a:p>
            <a:r>
              <a:rPr lang="en-US" dirty="0" smtClean="0"/>
              <a:t>returns </a:t>
            </a:r>
            <a:r>
              <a:rPr lang="en-US" dirty="0"/>
              <a:t>the start of the last substring equal to the string </a:t>
            </a:r>
            <a:r>
              <a:rPr lang="en-US" dirty="0" err="1" smtClean="0"/>
              <a:t>str</a:t>
            </a:r>
            <a:r>
              <a:rPr lang="en-US" dirty="0" smtClean="0"/>
              <a:t>, </a:t>
            </a:r>
            <a:r>
              <a:rPr lang="en-US" dirty="0"/>
              <a:t>starting </a:t>
            </a:r>
            <a:r>
              <a:rPr lang="en-US" dirty="0" smtClean="0"/>
              <a:t>at the </a:t>
            </a:r>
            <a:r>
              <a:rPr lang="en-US" dirty="0"/>
              <a:t>end of the string or at </a:t>
            </a:r>
            <a:r>
              <a:rPr lang="en-US" dirty="0" err="1" smtClean="0"/>
              <a:t>fromIndex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 smtClean="0"/>
              <a:t>int</a:t>
            </a:r>
            <a:r>
              <a:rPr lang="en-US" dirty="0" smtClean="0"/>
              <a:t> length() 	returns </a:t>
            </a:r>
            <a:r>
              <a:rPr lang="en-US" dirty="0"/>
              <a:t>the length of the string.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String replace(</a:t>
            </a:r>
            <a:r>
              <a:rPr lang="en-US" dirty="0" err="1"/>
              <a:t>CharSequence</a:t>
            </a:r>
            <a:r>
              <a:rPr lang="en-US" dirty="0"/>
              <a:t> </a:t>
            </a:r>
            <a:r>
              <a:rPr lang="en-US" dirty="0" err="1"/>
              <a:t>oldString</a:t>
            </a:r>
            <a:r>
              <a:rPr lang="en-US" dirty="0"/>
              <a:t>, </a:t>
            </a:r>
            <a:r>
              <a:rPr lang="en-US" dirty="0" err="1"/>
              <a:t>CharSequence</a:t>
            </a:r>
            <a:r>
              <a:rPr lang="en-US" dirty="0"/>
              <a:t> </a:t>
            </a:r>
            <a:r>
              <a:rPr lang="en-US" dirty="0" err="1"/>
              <a:t>newString</a:t>
            </a:r>
            <a:r>
              <a:rPr lang="en-US" dirty="0"/>
              <a:t>)</a:t>
            </a:r>
          </a:p>
          <a:p>
            <a:r>
              <a:rPr lang="en-US" dirty="0"/>
              <a:t>returns a new string that is obtained by replacing all substrings matching </a:t>
            </a:r>
            <a:r>
              <a:rPr lang="en-US" dirty="0" err="1"/>
              <a:t>oldString</a:t>
            </a:r>
            <a:r>
              <a:rPr lang="en-US" dirty="0"/>
              <a:t> in </a:t>
            </a:r>
            <a:r>
              <a:rPr lang="en-US" dirty="0" smtClean="0"/>
              <a:t>the string </a:t>
            </a:r>
            <a:r>
              <a:rPr lang="en-US" dirty="0"/>
              <a:t>with the string </a:t>
            </a:r>
            <a:r>
              <a:rPr lang="en-US" dirty="0" err="1"/>
              <a:t>newString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/>
              <a:t>startsWith</a:t>
            </a:r>
            <a:r>
              <a:rPr lang="en-US" dirty="0"/>
              <a:t>(String </a:t>
            </a:r>
            <a:r>
              <a:rPr lang="en-US" dirty="0" smtClean="0"/>
              <a:t>prefix)</a:t>
            </a:r>
          </a:p>
          <a:p>
            <a:r>
              <a:rPr lang="en-US" dirty="0" smtClean="0"/>
              <a:t>returns </a:t>
            </a:r>
            <a:r>
              <a:rPr lang="en-US" dirty="0"/>
              <a:t>true if the string begins with prefix.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String substring(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beginIndex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String substring(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beginIndex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endIndex</a:t>
            </a:r>
            <a:r>
              <a:rPr lang="en-US" dirty="0"/>
              <a:t>)</a:t>
            </a:r>
          </a:p>
          <a:p>
            <a:r>
              <a:rPr lang="en-US" dirty="0"/>
              <a:t>returns a new string consisting of all code units from </a:t>
            </a:r>
            <a:r>
              <a:rPr lang="en-US" dirty="0" err="1"/>
              <a:t>beginIndex</a:t>
            </a:r>
            <a:r>
              <a:rPr lang="en-US" dirty="0"/>
              <a:t> until the end of the </a:t>
            </a:r>
            <a:r>
              <a:rPr lang="en-US" dirty="0" smtClean="0"/>
              <a:t>string or </a:t>
            </a:r>
            <a:r>
              <a:rPr lang="en-US" dirty="0"/>
              <a:t>until </a:t>
            </a:r>
            <a:r>
              <a:rPr lang="en-US" dirty="0" err="1"/>
              <a:t>endIndex</a:t>
            </a:r>
            <a:r>
              <a:rPr lang="en-US" dirty="0"/>
              <a:t> - 1.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 err="1"/>
              <a:t>toLowerCase</a:t>
            </a:r>
            <a:r>
              <a:rPr lang="en-US" dirty="0"/>
              <a:t>()</a:t>
            </a:r>
          </a:p>
          <a:p>
            <a:r>
              <a:rPr lang="en-US" dirty="0"/>
              <a:t>returns a new string containing all characters in the original string, with uppercase characters converted to lowercase.</a:t>
            </a:r>
          </a:p>
          <a:p>
            <a:pPr marL="0" indent="0">
              <a:buNone/>
            </a:pPr>
            <a:r>
              <a:rPr lang="en-US" dirty="0"/>
              <a:t>	 String </a:t>
            </a:r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r>
              <a:rPr lang="en-US" dirty="0"/>
              <a:t>returns a new string containing all characters in the original string, with lowercase characters converted to uppercase.</a:t>
            </a:r>
          </a:p>
          <a:p>
            <a:pPr marL="0" indent="0">
              <a:buNone/>
            </a:pPr>
            <a:r>
              <a:rPr lang="en-US" dirty="0"/>
              <a:t>	 String trim()</a:t>
            </a:r>
          </a:p>
          <a:p>
            <a:r>
              <a:rPr lang="en-US" dirty="0"/>
              <a:t>returns a new string by eliminating all leading and trailing spaces in the original string.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8. Interpreted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Java interpreter can execute Java byte codes directly on any machine to which the interpreter has been ported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9. High-Performance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byte codes can be translated on the fly (at runtime) into machine code for the particular CPU the application is running on.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10. Multithreaded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Threads in Java can take advantage of multiprocessor systems if the base operating system does so.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11. Dynamic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Libraries can freely add new methods and instance variables without any effect on their clients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Java Buzzwords…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7512"/>
            <a:ext cx="8229600" cy="61904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Sometimes, we </a:t>
            </a:r>
            <a:r>
              <a:rPr lang="en-US" dirty="0"/>
              <a:t>need to build up strings from shorter strings, such as keystrokes or words from </a:t>
            </a:r>
            <a:r>
              <a:rPr lang="en-US" dirty="0" smtClean="0"/>
              <a:t>a file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would be inefficient to use string concatenation for this purpose. </a:t>
            </a:r>
            <a:endParaRPr lang="en-US" dirty="0" smtClean="0"/>
          </a:p>
          <a:p>
            <a:pPr algn="just"/>
            <a:r>
              <a:rPr lang="en-US" dirty="0" smtClean="0"/>
              <a:t>Every </a:t>
            </a:r>
            <a:r>
              <a:rPr lang="en-US" dirty="0"/>
              <a:t>time you </a:t>
            </a:r>
            <a:r>
              <a:rPr lang="en-US" dirty="0" smtClean="0"/>
              <a:t>concatenate strings</a:t>
            </a:r>
            <a:r>
              <a:rPr lang="en-US" dirty="0"/>
              <a:t>, a new String object is constructed.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is time-consuming and wastes memory. </a:t>
            </a:r>
            <a:endParaRPr lang="en-US" dirty="0" smtClean="0"/>
          </a:p>
          <a:p>
            <a:pPr algn="just"/>
            <a:r>
              <a:rPr lang="en-US" dirty="0" smtClean="0"/>
              <a:t>Using the </a:t>
            </a:r>
            <a:r>
              <a:rPr lang="en-US" b="1" u="sng" dirty="0" err="1" smtClean="0"/>
              <a:t>StringBuilder</a:t>
            </a:r>
            <a:r>
              <a:rPr lang="en-US" dirty="0" smtClean="0"/>
              <a:t> </a:t>
            </a:r>
            <a:r>
              <a:rPr lang="en-US" dirty="0"/>
              <a:t>class avoids this problem.</a:t>
            </a:r>
          </a:p>
          <a:p>
            <a:pPr algn="just"/>
            <a:r>
              <a:rPr lang="en-US" dirty="0" smtClean="0"/>
              <a:t>First</a:t>
            </a:r>
            <a:r>
              <a:rPr lang="en-US" dirty="0"/>
              <a:t>, construct an </a:t>
            </a:r>
            <a:r>
              <a:rPr lang="en-US" dirty="0" smtClean="0"/>
              <a:t>empty string </a:t>
            </a:r>
            <a:r>
              <a:rPr lang="en-US" dirty="0"/>
              <a:t>builder: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StringBuilder</a:t>
            </a:r>
            <a:r>
              <a:rPr lang="en-US" dirty="0" smtClean="0"/>
              <a:t> </a:t>
            </a:r>
            <a:r>
              <a:rPr lang="en-US" dirty="0"/>
              <a:t>builder = new </a:t>
            </a:r>
            <a:r>
              <a:rPr lang="en-US" dirty="0" err="1"/>
              <a:t>StringBuilder</a:t>
            </a:r>
            <a:r>
              <a:rPr lang="en-US" dirty="0"/>
              <a:t>();</a:t>
            </a:r>
          </a:p>
          <a:p>
            <a:pPr algn="just"/>
            <a:r>
              <a:rPr lang="en-US" dirty="0" smtClean="0"/>
              <a:t>Each </a:t>
            </a:r>
            <a:r>
              <a:rPr lang="en-US" dirty="0"/>
              <a:t>time you need to add another part, call the append method.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builder.append</a:t>
            </a:r>
            <a:r>
              <a:rPr lang="en-US" dirty="0" smtClean="0"/>
              <a:t>(</a:t>
            </a:r>
            <a:r>
              <a:rPr lang="en-US" dirty="0" err="1" smtClean="0"/>
              <a:t>ch</a:t>
            </a:r>
            <a:r>
              <a:rPr lang="en-US" dirty="0"/>
              <a:t>); // appends a single character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builder.append</a:t>
            </a:r>
            <a:r>
              <a:rPr lang="en-US" dirty="0" smtClean="0"/>
              <a:t>(</a:t>
            </a:r>
            <a:r>
              <a:rPr lang="en-US" dirty="0" err="1" smtClean="0"/>
              <a:t>str</a:t>
            </a:r>
            <a:r>
              <a:rPr lang="en-US" dirty="0"/>
              <a:t>); // appends a </a:t>
            </a:r>
            <a:r>
              <a:rPr lang="en-US" dirty="0" smtClean="0"/>
              <a:t>string</a:t>
            </a:r>
          </a:p>
          <a:p>
            <a:pPr algn="just"/>
            <a:r>
              <a:rPr lang="en-US" dirty="0"/>
              <a:t>When you are done building the string, call the </a:t>
            </a:r>
            <a:r>
              <a:rPr lang="en-US" dirty="0" err="1"/>
              <a:t>toString</a:t>
            </a:r>
            <a:r>
              <a:rPr lang="en-US" dirty="0"/>
              <a:t> method. </a:t>
            </a:r>
            <a:endParaRPr lang="en-US" dirty="0" smtClean="0"/>
          </a:p>
          <a:p>
            <a:pPr algn="just"/>
            <a:r>
              <a:rPr lang="en-US" dirty="0" smtClean="0"/>
              <a:t>You </a:t>
            </a:r>
            <a:r>
              <a:rPr lang="en-US" dirty="0"/>
              <a:t>will get a String </a:t>
            </a:r>
            <a:r>
              <a:rPr lang="en-US" dirty="0" smtClean="0"/>
              <a:t>object with </a:t>
            </a:r>
            <a:r>
              <a:rPr lang="en-US" dirty="0"/>
              <a:t>the character sequence contained in the builder.</a:t>
            </a:r>
          </a:p>
          <a:p>
            <a:pPr marL="0" indent="0" algn="just">
              <a:buNone/>
            </a:pPr>
            <a:r>
              <a:rPr lang="en-US" dirty="0" smtClean="0"/>
              <a:t>	String </a:t>
            </a:r>
            <a:r>
              <a:rPr lang="en-US" dirty="0" err="1"/>
              <a:t>completedString</a:t>
            </a:r>
            <a:r>
              <a:rPr lang="en-US" dirty="0"/>
              <a:t> = </a:t>
            </a:r>
            <a:r>
              <a:rPr lang="en-US" dirty="0" err="1"/>
              <a:t>builder.toString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9698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	void </a:t>
            </a:r>
            <a:r>
              <a:rPr lang="sv-SE" dirty="0"/>
              <a:t>setCharAt(int i, char c)</a:t>
            </a:r>
          </a:p>
          <a:p>
            <a:r>
              <a:rPr lang="en-US" dirty="0"/>
              <a:t>sets the </a:t>
            </a:r>
            <a:r>
              <a:rPr lang="en-US" dirty="0" err="1"/>
              <a:t>ith</a:t>
            </a:r>
            <a:r>
              <a:rPr lang="en-US" dirty="0"/>
              <a:t> code unit to c.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StringBuilder</a:t>
            </a:r>
            <a:r>
              <a:rPr lang="en-US" dirty="0"/>
              <a:t> insert(</a:t>
            </a:r>
            <a:r>
              <a:rPr lang="en-US" dirty="0" err="1"/>
              <a:t>int</a:t>
            </a:r>
            <a:r>
              <a:rPr lang="en-US" dirty="0"/>
              <a:t> offset, String </a:t>
            </a:r>
            <a:r>
              <a:rPr lang="en-US" dirty="0" err="1"/>
              <a:t>str</a:t>
            </a:r>
            <a:r>
              <a:rPr lang="en-US" dirty="0"/>
              <a:t>)</a:t>
            </a:r>
          </a:p>
          <a:p>
            <a:r>
              <a:rPr lang="en-US" dirty="0"/>
              <a:t>inserts a string at position offset and returns this.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StringBuilder</a:t>
            </a:r>
            <a:r>
              <a:rPr lang="en-US" dirty="0"/>
              <a:t> insert(</a:t>
            </a:r>
            <a:r>
              <a:rPr lang="en-US" dirty="0" err="1"/>
              <a:t>int</a:t>
            </a:r>
            <a:r>
              <a:rPr lang="en-US" dirty="0"/>
              <a:t> offset, char c)</a:t>
            </a:r>
          </a:p>
          <a:p>
            <a:r>
              <a:rPr lang="en-US" dirty="0"/>
              <a:t>inserts a code unit at position offset and returns this.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StringBuilder</a:t>
            </a:r>
            <a:r>
              <a:rPr lang="en-US" dirty="0"/>
              <a:t> delete(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startIndex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endIndex</a:t>
            </a:r>
            <a:r>
              <a:rPr lang="en-US" dirty="0"/>
              <a:t>)</a:t>
            </a:r>
          </a:p>
          <a:p>
            <a:r>
              <a:rPr lang="en-US" dirty="0"/>
              <a:t>deletes the code units with offsets </a:t>
            </a:r>
            <a:r>
              <a:rPr lang="en-US" dirty="0" err="1"/>
              <a:t>startIndex</a:t>
            </a:r>
            <a:r>
              <a:rPr lang="en-US" dirty="0"/>
              <a:t> to </a:t>
            </a:r>
            <a:r>
              <a:rPr lang="en-US" dirty="0" err="1"/>
              <a:t>endIndex</a:t>
            </a:r>
            <a:r>
              <a:rPr lang="en-US" dirty="0"/>
              <a:t> - 1 and returns this.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String 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r>
              <a:rPr lang="en-US" dirty="0"/>
              <a:t>returns a string with the same data as the builder or buffer contents.</a:t>
            </a:r>
          </a:p>
        </p:txBody>
      </p:sp>
    </p:spTree>
    <p:extLst>
      <p:ext uri="{BB962C8B-B14F-4D97-AF65-F5344CB8AC3E}">
        <p14:creationId xmlns:p14="http://schemas.microsoft.com/office/powerpoint/2010/main" val="39977663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//</a:t>
            </a:r>
            <a:r>
              <a:rPr lang="en-US" dirty="0" err="1" smtClean="0"/>
              <a:t>StringInitialization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public class </a:t>
            </a:r>
            <a:r>
              <a:rPr lang="en-US" dirty="0" err="1" smtClean="0"/>
              <a:t>MyStringInitialization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    public static void main(String a[]){</a:t>
            </a:r>
          </a:p>
          <a:p>
            <a:pPr>
              <a:buNone/>
            </a:pPr>
            <a:r>
              <a:rPr lang="en-US" dirty="0" smtClean="0"/>
              <a:t>        String </a:t>
            </a:r>
            <a:r>
              <a:rPr lang="en-US" dirty="0" err="1" smtClean="0"/>
              <a:t>abc</a:t>
            </a:r>
            <a:r>
              <a:rPr lang="en-US" dirty="0" smtClean="0"/>
              <a:t> = "This is a string object";</a:t>
            </a:r>
          </a:p>
          <a:p>
            <a:pPr>
              <a:buNone/>
            </a:pPr>
            <a:r>
              <a:rPr lang="en-US" dirty="0" smtClean="0"/>
              <a:t>        String </a:t>
            </a:r>
            <a:r>
              <a:rPr lang="en-US" dirty="0" err="1" smtClean="0"/>
              <a:t>bcd</a:t>
            </a:r>
            <a:r>
              <a:rPr lang="en-US" dirty="0" smtClean="0"/>
              <a:t> = new String("this is also string object");</a:t>
            </a:r>
          </a:p>
          <a:p>
            <a:pPr>
              <a:buNone/>
            </a:pPr>
            <a:r>
              <a:rPr lang="en-US" dirty="0" smtClean="0"/>
              <a:t>        char[] c = {'</a:t>
            </a:r>
            <a:r>
              <a:rPr lang="en-US" dirty="0" err="1" smtClean="0"/>
              <a:t>a','b','c','d</a:t>
            </a:r>
            <a:r>
              <a:rPr lang="en-US" dirty="0" smtClean="0"/>
              <a:t>'};</a:t>
            </a:r>
          </a:p>
          <a:p>
            <a:pPr>
              <a:buNone/>
            </a:pPr>
            <a:r>
              <a:rPr lang="en-US" dirty="0" smtClean="0"/>
              <a:t>        String </a:t>
            </a:r>
            <a:r>
              <a:rPr lang="en-US" dirty="0" err="1" smtClean="0"/>
              <a:t>cdf</a:t>
            </a:r>
            <a:r>
              <a:rPr lang="en-US" dirty="0" smtClean="0"/>
              <a:t> = new String(c);</a:t>
            </a:r>
          </a:p>
          <a:p>
            <a:pPr>
              <a:buNone/>
            </a:pPr>
            <a:r>
              <a:rPr lang="en-US" dirty="0" smtClean="0"/>
              <a:t>        String junk = </a:t>
            </a:r>
            <a:r>
              <a:rPr lang="en-US" dirty="0" err="1" smtClean="0"/>
              <a:t>abc</a:t>
            </a:r>
            <a:r>
              <a:rPr lang="en-US" dirty="0" smtClean="0"/>
              <a:t>+" This is another String object";</a:t>
            </a:r>
          </a:p>
          <a:p>
            <a:pPr>
              <a:buNone/>
            </a:pPr>
            <a:r>
              <a:rPr lang="en-US" dirty="0" smtClean="0"/>
              <a:t>    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// Comparing strings</a:t>
            </a:r>
          </a:p>
          <a:p>
            <a:pPr>
              <a:buNone/>
            </a:pPr>
            <a:r>
              <a:rPr lang="en-US" dirty="0" smtClean="0"/>
              <a:t>public class </a:t>
            </a:r>
            <a:r>
              <a:rPr lang="en-US" dirty="0" err="1" smtClean="0"/>
              <a:t>MyStringEquals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    public static void main(String a[]){</a:t>
            </a:r>
          </a:p>
          <a:p>
            <a:pPr>
              <a:buNone/>
            </a:pPr>
            <a:r>
              <a:rPr lang="en-US" dirty="0" smtClean="0"/>
              <a:t>        String x = "JUNK";</a:t>
            </a:r>
          </a:p>
          <a:p>
            <a:pPr>
              <a:buNone/>
            </a:pPr>
            <a:r>
              <a:rPr lang="en-US" dirty="0" smtClean="0"/>
              <a:t>        String y = "junk";</a:t>
            </a:r>
          </a:p>
          <a:p>
            <a:pPr>
              <a:buNone/>
            </a:pPr>
            <a:r>
              <a:rPr lang="en-US" dirty="0" smtClean="0"/>
              <a:t>                if(</a:t>
            </a:r>
            <a:r>
              <a:rPr lang="en-US" dirty="0" err="1" smtClean="0">
                <a:solidFill>
                  <a:srgbClr val="C00000"/>
                </a:solidFill>
              </a:rPr>
              <a:t>x.equals</a:t>
            </a:r>
            <a:r>
              <a:rPr lang="en-US" dirty="0" smtClean="0">
                <a:solidFill>
                  <a:srgbClr val="C00000"/>
                </a:solidFill>
              </a:rPr>
              <a:t>(y)</a:t>
            </a:r>
            <a:r>
              <a:rPr lang="en-US" dirty="0" smtClean="0"/>
              <a:t>){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("Both strings are equal.");</a:t>
            </a:r>
          </a:p>
          <a:p>
            <a:pPr>
              <a:buNone/>
            </a:pPr>
            <a:r>
              <a:rPr lang="en-US" dirty="0" smtClean="0"/>
              <a:t>        } else 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("Both strings are not equal.");</a:t>
            </a:r>
          </a:p>
          <a:p>
            <a:pPr>
              <a:buNone/>
            </a:pPr>
            <a:r>
              <a:rPr lang="en-US" dirty="0" smtClean="0"/>
              <a:t>        }</a:t>
            </a:r>
          </a:p>
          <a:p>
            <a:pPr>
              <a:buNone/>
            </a:pPr>
            <a:r>
              <a:rPr lang="en-US" dirty="0" smtClean="0"/>
              <a:t>      </a:t>
            </a:r>
          </a:p>
          <a:p>
            <a:pPr>
              <a:buNone/>
            </a:pPr>
            <a:r>
              <a:rPr lang="en-US" dirty="0" smtClean="0"/>
              <a:t>        if(</a:t>
            </a:r>
            <a:r>
              <a:rPr lang="en-US" dirty="0" err="1" smtClean="0">
                <a:solidFill>
                  <a:srgbClr val="C00000"/>
                </a:solidFill>
              </a:rPr>
              <a:t>x.equalsIgnoreCase</a:t>
            </a:r>
            <a:r>
              <a:rPr lang="en-US" dirty="0" smtClean="0">
                <a:solidFill>
                  <a:srgbClr val="C00000"/>
                </a:solidFill>
              </a:rPr>
              <a:t>(y)</a:t>
            </a:r>
            <a:r>
              <a:rPr lang="en-US" dirty="0" smtClean="0"/>
              <a:t>){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("Both strings are equal.");</a:t>
            </a:r>
          </a:p>
          <a:p>
            <a:pPr>
              <a:buNone/>
            </a:pPr>
            <a:r>
              <a:rPr lang="en-US" dirty="0" smtClean="0"/>
              <a:t>        } else 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("Both strings are not equal.");</a:t>
            </a:r>
          </a:p>
          <a:p>
            <a:pPr>
              <a:buNone/>
            </a:pPr>
            <a:r>
              <a:rPr lang="en-US" dirty="0" smtClean="0"/>
              <a:t>        }</a:t>
            </a:r>
          </a:p>
          <a:p>
            <a:pPr>
              <a:buNone/>
            </a:pPr>
            <a:r>
              <a:rPr lang="en-US" dirty="0" smtClean="0"/>
              <a:t>    }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56388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Output</a:t>
            </a:r>
          </a:p>
          <a:p>
            <a:r>
              <a:rPr lang="en-US" dirty="0" smtClean="0"/>
              <a:t>Both strings are not equal. </a:t>
            </a:r>
          </a:p>
          <a:p>
            <a:r>
              <a:rPr lang="en-US" dirty="0" smtClean="0"/>
              <a:t>Both strings are equal.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//Replacing Strings</a:t>
            </a:r>
          </a:p>
          <a:p>
            <a:pPr>
              <a:buNone/>
            </a:pPr>
            <a:r>
              <a:rPr lang="en-US" dirty="0" smtClean="0"/>
              <a:t>public class </a:t>
            </a:r>
            <a:r>
              <a:rPr lang="en-US" dirty="0" err="1" smtClean="0"/>
              <a:t>MyStringReplace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     </a:t>
            </a:r>
          </a:p>
          <a:p>
            <a:pPr>
              <a:buNone/>
            </a:pPr>
            <a:r>
              <a:rPr lang="en-US" dirty="0" smtClean="0"/>
              <a:t>    public static void main(String a[]){</a:t>
            </a:r>
          </a:p>
          <a:p>
            <a:pPr>
              <a:buNone/>
            </a:pPr>
            <a:r>
              <a:rPr lang="en-US" dirty="0" smtClean="0"/>
              <a:t>     </a:t>
            </a:r>
          </a:p>
          <a:p>
            <a:pPr>
              <a:buNone/>
            </a:pPr>
            <a:r>
              <a:rPr lang="en-US" dirty="0" smtClean="0"/>
              <a:t>        String </a:t>
            </a:r>
            <a:r>
              <a:rPr lang="en-US" dirty="0" err="1" smtClean="0"/>
              <a:t>str</a:t>
            </a:r>
            <a:r>
              <a:rPr lang="en-US" dirty="0" smtClean="0"/>
              <a:t> = "This is an example string";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("Replace char 's' with 'o':“ </a:t>
            </a:r>
          </a:p>
          <a:p>
            <a:pPr>
              <a:buNone/>
            </a:pPr>
            <a:r>
              <a:rPr lang="en-US" dirty="0" smtClean="0"/>
              <a:t>                    				+</a:t>
            </a:r>
            <a:r>
              <a:rPr lang="en-US" dirty="0" err="1" smtClean="0">
                <a:solidFill>
                  <a:srgbClr val="C00000"/>
                </a:solidFill>
              </a:rPr>
              <a:t>str.replace</a:t>
            </a:r>
            <a:r>
              <a:rPr lang="en-US" dirty="0" smtClean="0"/>
              <a:t>('s', 'o'));</a:t>
            </a:r>
          </a:p>
          <a:p>
            <a:pPr>
              <a:buNone/>
            </a:pPr>
            <a:r>
              <a:rPr lang="en-US" dirty="0" smtClean="0"/>
              <a:t>                     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("Replace first </a:t>
            </a:r>
            <a:r>
              <a:rPr lang="en-US" dirty="0" err="1" smtClean="0"/>
              <a:t>occurance</a:t>
            </a:r>
            <a:r>
              <a:rPr lang="en-US" dirty="0" smtClean="0"/>
              <a:t> of string\"is\" with 			\"</a:t>
            </a:r>
            <a:r>
              <a:rPr lang="en-US" dirty="0" err="1" smtClean="0"/>
              <a:t>ui</a:t>
            </a:r>
            <a:r>
              <a:rPr lang="en-US" dirty="0" smtClean="0"/>
              <a:t>\":” +</a:t>
            </a:r>
            <a:r>
              <a:rPr lang="en-US" dirty="0" err="1" smtClean="0">
                <a:solidFill>
                  <a:srgbClr val="C00000"/>
                </a:solidFill>
              </a:rPr>
              <a:t>str.replaceFirst</a:t>
            </a:r>
            <a:r>
              <a:rPr lang="en-US" dirty="0" smtClean="0"/>
              <a:t>("is", "</a:t>
            </a:r>
            <a:r>
              <a:rPr lang="en-US" dirty="0" err="1" smtClean="0"/>
              <a:t>ui</a:t>
            </a:r>
            <a:r>
              <a:rPr lang="en-US" dirty="0" smtClean="0"/>
              <a:t>"));</a:t>
            </a:r>
          </a:p>
          <a:p>
            <a:pPr>
              <a:buNone/>
            </a:pPr>
            <a:r>
              <a:rPr lang="en-US" dirty="0" smtClean="0"/>
              <a:t>                     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("Replacing \"is\" every where with \"no\":"</a:t>
            </a:r>
          </a:p>
          <a:p>
            <a:pPr>
              <a:buNone/>
            </a:pPr>
            <a:r>
              <a:rPr lang="en-US" dirty="0" smtClean="0"/>
              <a:t>                    +</a:t>
            </a:r>
            <a:r>
              <a:rPr lang="en-US" dirty="0" err="1" smtClean="0">
                <a:solidFill>
                  <a:srgbClr val="C00000"/>
                </a:solidFill>
              </a:rPr>
              <a:t>str.replaceAll</a:t>
            </a:r>
            <a:r>
              <a:rPr lang="en-US" dirty="0" smtClean="0"/>
              <a:t>("is", "no"));</a:t>
            </a:r>
          </a:p>
          <a:p>
            <a:pPr>
              <a:buNone/>
            </a:pPr>
            <a:r>
              <a:rPr lang="en-US" dirty="0" smtClean="0"/>
              <a:t>    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51816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Output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Replace char 's' with '</a:t>
            </a:r>
            <a:r>
              <a:rPr lang="en-US" dirty="0" err="1" smtClean="0">
                <a:solidFill>
                  <a:srgbClr val="7030A0"/>
                </a:solidFill>
              </a:rPr>
              <a:t>o':Thio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io</a:t>
            </a:r>
            <a:r>
              <a:rPr lang="en-US" dirty="0" smtClean="0">
                <a:solidFill>
                  <a:srgbClr val="7030A0"/>
                </a:solidFill>
              </a:rPr>
              <a:t> an example </a:t>
            </a:r>
            <a:r>
              <a:rPr lang="en-US" dirty="0" err="1" smtClean="0">
                <a:solidFill>
                  <a:srgbClr val="7030A0"/>
                </a:solidFill>
              </a:rPr>
              <a:t>otring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Replace first </a:t>
            </a:r>
            <a:r>
              <a:rPr lang="en-US" dirty="0" err="1" smtClean="0">
                <a:solidFill>
                  <a:srgbClr val="7030A0"/>
                </a:solidFill>
              </a:rPr>
              <a:t>occurance</a:t>
            </a:r>
            <a:r>
              <a:rPr lang="en-US" dirty="0" smtClean="0">
                <a:solidFill>
                  <a:srgbClr val="7030A0"/>
                </a:solidFill>
              </a:rPr>
              <a:t> of </a:t>
            </a:r>
            <a:r>
              <a:rPr lang="en-US" dirty="0" err="1" smtClean="0">
                <a:solidFill>
                  <a:srgbClr val="7030A0"/>
                </a:solidFill>
              </a:rPr>
              <a:t>string"is</a:t>
            </a:r>
            <a:r>
              <a:rPr lang="en-US" dirty="0" smtClean="0">
                <a:solidFill>
                  <a:srgbClr val="7030A0"/>
                </a:solidFill>
              </a:rPr>
              <a:t>" with "</a:t>
            </a:r>
            <a:r>
              <a:rPr lang="en-US" dirty="0" err="1" smtClean="0">
                <a:solidFill>
                  <a:srgbClr val="7030A0"/>
                </a:solidFill>
              </a:rPr>
              <a:t>ui</a:t>
            </a:r>
            <a:r>
              <a:rPr lang="en-US" dirty="0" smtClean="0">
                <a:solidFill>
                  <a:srgbClr val="7030A0"/>
                </a:solidFill>
              </a:rPr>
              <a:t>":</a:t>
            </a:r>
            <a:r>
              <a:rPr lang="en-US" dirty="0" err="1" smtClean="0">
                <a:solidFill>
                  <a:srgbClr val="7030A0"/>
                </a:solidFill>
              </a:rPr>
              <a:t>Thui</a:t>
            </a:r>
            <a:r>
              <a:rPr lang="en-US" dirty="0" smtClean="0">
                <a:solidFill>
                  <a:srgbClr val="7030A0"/>
                </a:solidFill>
              </a:rPr>
              <a:t> is an example string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Replacing "is" every where with "no":</a:t>
            </a:r>
            <a:r>
              <a:rPr lang="en-US" dirty="0" err="1" smtClean="0">
                <a:solidFill>
                  <a:srgbClr val="7030A0"/>
                </a:solidFill>
              </a:rPr>
              <a:t>Thno</a:t>
            </a:r>
            <a:r>
              <a:rPr lang="en-US" dirty="0" smtClean="0">
                <a:solidFill>
                  <a:srgbClr val="7030A0"/>
                </a:solidFill>
              </a:rPr>
              <a:t> no an example string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5344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// Index Of Example </a:t>
            </a:r>
          </a:p>
          <a:p>
            <a:pPr>
              <a:buNone/>
            </a:pPr>
            <a:r>
              <a:rPr lang="en-US" dirty="0" smtClean="0"/>
              <a:t>public class </a:t>
            </a:r>
            <a:r>
              <a:rPr lang="en-US" dirty="0" err="1" smtClean="0"/>
              <a:t>MyStringIndexOf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   public static void main(String[] a){</a:t>
            </a:r>
          </a:p>
          <a:p>
            <a:pPr>
              <a:buNone/>
            </a:pPr>
            <a:r>
              <a:rPr lang="en-US" dirty="0" smtClean="0"/>
              <a:t>     </a:t>
            </a:r>
          </a:p>
          <a:p>
            <a:pPr>
              <a:buNone/>
            </a:pPr>
            <a:r>
              <a:rPr lang="en-US" dirty="0" smtClean="0"/>
              <a:t>        String </a:t>
            </a:r>
            <a:r>
              <a:rPr lang="en-US" dirty="0" err="1" smtClean="0"/>
              <a:t>str</a:t>
            </a:r>
            <a:r>
              <a:rPr lang="en-US" dirty="0" smtClean="0"/>
              <a:t> = "Use this string for testing this";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("Basic </a:t>
            </a:r>
            <a:r>
              <a:rPr lang="en-US" dirty="0" err="1" smtClean="0"/>
              <a:t>indexOf</a:t>
            </a:r>
            <a:r>
              <a:rPr lang="en-US" dirty="0" smtClean="0"/>
              <a:t>() example");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("Char 's' at first </a:t>
            </a:r>
            <a:r>
              <a:rPr lang="en-US" dirty="0" err="1" smtClean="0"/>
              <a:t>occurance</a:t>
            </a:r>
            <a:r>
              <a:rPr lang="en-US" dirty="0" smtClean="0"/>
              <a:t>: "+</a:t>
            </a:r>
            <a:r>
              <a:rPr lang="en-US" dirty="0" err="1" smtClean="0">
                <a:solidFill>
                  <a:srgbClr val="C00000"/>
                </a:solidFill>
              </a:rPr>
              <a:t>str.indexOf</a:t>
            </a:r>
            <a:r>
              <a:rPr lang="en-US" dirty="0" smtClean="0">
                <a:solidFill>
                  <a:srgbClr val="C00000"/>
                </a:solidFill>
              </a:rPr>
              <a:t>('s')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("String \"this\" at first </a:t>
            </a:r>
            <a:r>
              <a:rPr lang="en-US" dirty="0" err="1" smtClean="0"/>
              <a:t>occurance</a:t>
            </a:r>
            <a:r>
              <a:rPr lang="en-US" dirty="0" smtClean="0"/>
              <a:t>: "+</a:t>
            </a:r>
            <a:r>
              <a:rPr lang="en-US" dirty="0" err="1" smtClean="0">
                <a:solidFill>
                  <a:srgbClr val="C00000"/>
                </a:solidFill>
              </a:rPr>
              <a:t>str.indexOf</a:t>
            </a:r>
            <a:r>
              <a:rPr lang="en-US" dirty="0" smtClean="0">
                <a:solidFill>
                  <a:srgbClr val="C00000"/>
                </a:solidFill>
              </a:rPr>
              <a:t>("this")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       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("First </a:t>
            </a:r>
            <a:r>
              <a:rPr lang="en-US" dirty="0" err="1" smtClean="0"/>
              <a:t>occurance</a:t>
            </a:r>
            <a:r>
              <a:rPr lang="en-US" dirty="0" smtClean="0"/>
              <a:t> of char 's' from 4th index onwards : </a:t>
            </a:r>
          </a:p>
          <a:p>
            <a:pPr>
              <a:buNone/>
            </a:pPr>
            <a:r>
              <a:rPr lang="en-US" dirty="0" smtClean="0"/>
              <a:t>                           				 +</a:t>
            </a:r>
            <a:r>
              <a:rPr lang="en-US" dirty="0" err="1" smtClean="0">
                <a:solidFill>
                  <a:srgbClr val="C00000"/>
                </a:solidFill>
              </a:rPr>
              <a:t>str.indexOf</a:t>
            </a:r>
            <a:r>
              <a:rPr lang="en-US" dirty="0" smtClean="0">
                <a:solidFill>
                  <a:srgbClr val="C00000"/>
                </a:solidFill>
              </a:rPr>
              <a:t>('s',4)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("First </a:t>
            </a:r>
            <a:r>
              <a:rPr lang="en-US" dirty="0" err="1" smtClean="0"/>
              <a:t>occurance</a:t>
            </a:r>
            <a:r>
              <a:rPr lang="en-US" dirty="0" smtClean="0"/>
              <a:t> of String \"this\" from 6th index 					onwards: “ +</a:t>
            </a:r>
            <a:r>
              <a:rPr lang="en-US" dirty="0" err="1" smtClean="0">
                <a:solidFill>
                  <a:srgbClr val="C00000"/>
                </a:solidFill>
              </a:rPr>
              <a:t>str.indexOf</a:t>
            </a:r>
            <a:r>
              <a:rPr lang="en-US" dirty="0" smtClean="0">
                <a:solidFill>
                  <a:srgbClr val="C00000"/>
                </a:solidFill>
              </a:rPr>
              <a:t>("this",6)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         </a:t>
            </a:r>
          </a:p>
          <a:p>
            <a:pPr>
              <a:buNone/>
            </a:pPr>
            <a:r>
              <a:rPr lang="en-US" dirty="0" smtClean="0"/>
              <a:t>    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4800600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Output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Basic </a:t>
            </a:r>
            <a:r>
              <a:rPr lang="en-US" dirty="0" err="1" smtClean="0">
                <a:solidFill>
                  <a:srgbClr val="7030A0"/>
                </a:solidFill>
              </a:rPr>
              <a:t>indexOf</a:t>
            </a:r>
            <a:r>
              <a:rPr lang="en-US" dirty="0" smtClean="0">
                <a:solidFill>
                  <a:srgbClr val="7030A0"/>
                </a:solidFill>
              </a:rPr>
              <a:t>() example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Char 's' at first </a:t>
            </a:r>
            <a:r>
              <a:rPr lang="en-US" dirty="0" err="1" smtClean="0">
                <a:solidFill>
                  <a:srgbClr val="7030A0"/>
                </a:solidFill>
              </a:rPr>
              <a:t>occurance</a:t>
            </a:r>
            <a:r>
              <a:rPr lang="en-US" dirty="0" smtClean="0">
                <a:solidFill>
                  <a:srgbClr val="7030A0"/>
                </a:solidFill>
              </a:rPr>
              <a:t>: 1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String "this" at first </a:t>
            </a:r>
            <a:r>
              <a:rPr lang="en-US" dirty="0" err="1" smtClean="0">
                <a:solidFill>
                  <a:srgbClr val="7030A0"/>
                </a:solidFill>
              </a:rPr>
              <a:t>occurance</a:t>
            </a:r>
            <a:r>
              <a:rPr lang="en-US" dirty="0" smtClean="0">
                <a:solidFill>
                  <a:srgbClr val="7030A0"/>
                </a:solidFill>
              </a:rPr>
              <a:t>: 4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First </a:t>
            </a:r>
            <a:r>
              <a:rPr lang="en-US" dirty="0" err="1" smtClean="0">
                <a:solidFill>
                  <a:srgbClr val="7030A0"/>
                </a:solidFill>
              </a:rPr>
              <a:t>occurance</a:t>
            </a:r>
            <a:r>
              <a:rPr lang="en-US" dirty="0" smtClean="0">
                <a:solidFill>
                  <a:srgbClr val="7030A0"/>
                </a:solidFill>
              </a:rPr>
              <a:t> of char 's' from 4th index onwards : 7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First </a:t>
            </a:r>
            <a:r>
              <a:rPr lang="en-US" dirty="0" err="1" smtClean="0">
                <a:solidFill>
                  <a:srgbClr val="7030A0"/>
                </a:solidFill>
              </a:rPr>
              <a:t>occurance</a:t>
            </a:r>
            <a:r>
              <a:rPr lang="en-US" dirty="0" smtClean="0">
                <a:solidFill>
                  <a:srgbClr val="7030A0"/>
                </a:solidFill>
              </a:rPr>
              <a:t> of String "this" from 6th index onwards: 28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// Ends with example</a:t>
            </a:r>
          </a:p>
          <a:p>
            <a:pPr>
              <a:buNone/>
            </a:pPr>
            <a:r>
              <a:rPr lang="en-US" dirty="0" smtClean="0"/>
              <a:t>public class </a:t>
            </a:r>
            <a:r>
              <a:rPr lang="en-US" dirty="0" err="1" smtClean="0"/>
              <a:t>MyStringEnd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   public static void main(String a[]){</a:t>
            </a:r>
          </a:p>
          <a:p>
            <a:pPr>
              <a:buNone/>
            </a:pPr>
            <a:r>
              <a:rPr lang="en-US" dirty="0" smtClean="0"/>
              <a:t>     </a:t>
            </a:r>
          </a:p>
          <a:p>
            <a:pPr>
              <a:buNone/>
            </a:pPr>
            <a:r>
              <a:rPr lang="en-US" dirty="0" smtClean="0"/>
              <a:t>        String </a:t>
            </a:r>
            <a:r>
              <a:rPr lang="en-US" dirty="0" err="1" smtClean="0"/>
              <a:t>str</a:t>
            </a:r>
            <a:r>
              <a:rPr lang="en-US" dirty="0" smtClean="0"/>
              <a:t> = "This is a java string example";</a:t>
            </a:r>
          </a:p>
          <a:p>
            <a:pPr>
              <a:buNone/>
            </a:pPr>
            <a:r>
              <a:rPr lang="en-US" dirty="0" smtClean="0"/>
              <a:t>        if(</a:t>
            </a:r>
            <a:r>
              <a:rPr lang="en-US" dirty="0" err="1" smtClean="0"/>
              <a:t>str.endsWith</a:t>
            </a:r>
            <a:r>
              <a:rPr lang="en-US" dirty="0" smtClean="0"/>
              <a:t>("example")){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("This String ends with example");</a:t>
            </a:r>
          </a:p>
          <a:p>
            <a:pPr>
              <a:buNone/>
            </a:pPr>
            <a:r>
              <a:rPr lang="en-US" dirty="0" smtClean="0"/>
              <a:t>        } else 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("This String is not ending with example");</a:t>
            </a:r>
          </a:p>
          <a:p>
            <a:pPr>
              <a:buNone/>
            </a:pPr>
            <a:r>
              <a:rPr lang="en-US" dirty="0" smtClean="0"/>
              <a:t>        }</a:t>
            </a:r>
          </a:p>
          <a:p>
            <a:pPr>
              <a:buNone/>
            </a:pPr>
            <a:r>
              <a:rPr lang="en-US" dirty="0" smtClean="0"/>
              <a:t>        if(</a:t>
            </a:r>
            <a:r>
              <a:rPr lang="en-US" dirty="0" err="1" smtClean="0"/>
              <a:t>str.endsWith</a:t>
            </a:r>
            <a:r>
              <a:rPr lang="en-US" dirty="0" smtClean="0"/>
              <a:t>("java")){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("This String ends with java");</a:t>
            </a:r>
          </a:p>
          <a:p>
            <a:pPr>
              <a:buNone/>
            </a:pPr>
            <a:r>
              <a:rPr lang="en-US" dirty="0" smtClean="0"/>
              <a:t>        } else {</a:t>
            </a:r>
          </a:p>
          <a:p>
            <a:pPr>
              <a:buNone/>
            </a:pPr>
            <a:r>
              <a:rPr lang="en-US" dirty="0" smtClean="0"/>
              <a:t>            </a:t>
            </a:r>
            <a:r>
              <a:rPr lang="en-US" dirty="0" err="1" smtClean="0"/>
              <a:t>System.out.println</a:t>
            </a:r>
            <a:r>
              <a:rPr lang="en-US" dirty="0" smtClean="0"/>
              <a:t>("This String is not ending with java");</a:t>
            </a:r>
          </a:p>
          <a:p>
            <a:pPr>
              <a:buNone/>
            </a:pPr>
            <a:r>
              <a:rPr lang="en-US" dirty="0" smtClean="0"/>
              <a:t>        }</a:t>
            </a:r>
          </a:p>
          <a:p>
            <a:pPr>
              <a:buNone/>
            </a:pPr>
            <a:r>
              <a:rPr lang="en-US" dirty="0" smtClean="0"/>
              <a:t>    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Output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This String ends with example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This String is not ending with java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Reading Input</a:t>
            </a:r>
          </a:p>
          <a:p>
            <a:r>
              <a:rPr lang="en-US" dirty="0"/>
              <a:t>Reading from the “standard input stream” System.in </a:t>
            </a:r>
            <a:r>
              <a:rPr lang="en-US" dirty="0" smtClean="0"/>
              <a:t>isn’t simple like </a:t>
            </a:r>
            <a:r>
              <a:rPr lang="en-US" dirty="0" err="1" smtClean="0"/>
              <a:t>System.out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/>
              <a:t>read console input, you first construct a Scanner that is attached to System.in: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Scanner </a:t>
            </a:r>
            <a:r>
              <a:rPr lang="en-US" b="1" dirty="0"/>
              <a:t>in = new Scanner(System.in</a:t>
            </a:r>
            <a:r>
              <a:rPr lang="en-US" b="1" dirty="0" smtClean="0"/>
              <a:t>);</a:t>
            </a:r>
          </a:p>
          <a:p>
            <a:r>
              <a:rPr lang="en-US" dirty="0" smtClean="0"/>
              <a:t>Methods </a:t>
            </a:r>
            <a:r>
              <a:rPr lang="en-US" dirty="0"/>
              <a:t>of the Scanner class to read input. For example, </a:t>
            </a:r>
            <a:r>
              <a:rPr lang="en-US" dirty="0" err="1" smtClean="0"/>
              <a:t>nextLine</a:t>
            </a:r>
            <a:r>
              <a:rPr lang="en-US" dirty="0" smtClean="0"/>
              <a:t> </a:t>
            </a:r>
            <a:r>
              <a:rPr lang="en-US" dirty="0"/>
              <a:t>method reads a line of input.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System.out.print</a:t>
            </a:r>
            <a:r>
              <a:rPr lang="en-US" b="1" dirty="0"/>
              <a:t>("What is your name? ");</a:t>
            </a:r>
          </a:p>
          <a:p>
            <a:pPr marL="0" indent="0">
              <a:buNone/>
            </a:pPr>
            <a:r>
              <a:rPr lang="en-US" b="1" dirty="0" smtClean="0"/>
              <a:t>	String </a:t>
            </a:r>
            <a:r>
              <a:rPr lang="en-US" b="1" dirty="0"/>
              <a:t>name = </a:t>
            </a:r>
            <a:r>
              <a:rPr lang="en-US" b="1" dirty="0" err="1"/>
              <a:t>in.nextLine</a:t>
            </a:r>
            <a:r>
              <a:rPr lang="en-US" b="1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3959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Reading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/>
              <a:t>To read a single </a:t>
            </a:r>
            <a:r>
              <a:rPr lang="en-US" dirty="0" smtClean="0"/>
              <a:t>word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String </a:t>
            </a:r>
            <a:r>
              <a:rPr lang="en-US" dirty="0" err="1"/>
              <a:t>firstName</a:t>
            </a:r>
            <a:r>
              <a:rPr lang="en-US" dirty="0"/>
              <a:t> = </a:t>
            </a:r>
            <a:r>
              <a:rPr lang="en-US" dirty="0" err="1" smtClean="0"/>
              <a:t>in.next</a:t>
            </a:r>
            <a:r>
              <a:rPr lang="en-US" dirty="0"/>
              <a:t>();</a:t>
            </a:r>
          </a:p>
          <a:p>
            <a:r>
              <a:rPr lang="en-US" dirty="0"/>
              <a:t>To read an integer, use the </a:t>
            </a:r>
            <a:r>
              <a:rPr lang="en-US" dirty="0" err="1"/>
              <a:t>nextInt</a:t>
            </a:r>
            <a:r>
              <a:rPr lang="en-US" dirty="0"/>
              <a:t> method.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System.out.print</a:t>
            </a:r>
            <a:r>
              <a:rPr lang="en-US" dirty="0"/>
              <a:t>("How old are you? ");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age = </a:t>
            </a:r>
            <a:r>
              <a:rPr lang="en-US" dirty="0" err="1"/>
              <a:t>in.nextInt</a:t>
            </a:r>
            <a:r>
              <a:rPr lang="en-US" dirty="0"/>
              <a:t>();</a:t>
            </a:r>
          </a:p>
          <a:p>
            <a:r>
              <a:rPr lang="en-US" dirty="0"/>
              <a:t>Similarly, the </a:t>
            </a:r>
            <a:r>
              <a:rPr lang="en-US" dirty="0" err="1"/>
              <a:t>nextDouble</a:t>
            </a:r>
            <a:r>
              <a:rPr lang="en-US" dirty="0"/>
              <a:t> method reads the next floating-point number.</a:t>
            </a:r>
          </a:p>
        </p:txBody>
      </p:sp>
    </p:spTree>
    <p:extLst>
      <p:ext uri="{BB962C8B-B14F-4D97-AF65-F5344CB8AC3E}">
        <p14:creationId xmlns:p14="http://schemas.microsoft.com/office/powerpoint/2010/main" val="9374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.*;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InputTest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void main(String[]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 in = new Scanner(System.in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	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("What is your name? ");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name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in.nextLine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	 		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("How old are you? ");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in.nextInt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("Hello, " + name + ". Next year, you'll be "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+ 1));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41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971800"/>
            <a:ext cx="7772400" cy="1362456"/>
          </a:xfrm>
        </p:spPr>
        <p:txBody>
          <a:bodyPr/>
          <a:lstStyle/>
          <a:p>
            <a:pPr algn="r"/>
            <a:r>
              <a:rPr sz="6000" smtClean="0"/>
              <a:t>Fundamental Programming Structures in Java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import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java.util.Scanner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  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ScannerTest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main(String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[]){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Scanner sc=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Scanner(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("Enter your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rollno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rollno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sc.nextInt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("Enter your name");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String name=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sc.next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("Enter your fee");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fee=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sc.nextDouble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Rollno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:"+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rollno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+" name:"+name+" fee:"+fee);  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sc.close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();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} 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  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java.util.Scanner</a:t>
            </a:r>
            <a:r>
              <a:rPr lang="en-US" b="1" dirty="0"/>
              <a:t> 5.0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Scanner(</a:t>
            </a:r>
            <a:r>
              <a:rPr lang="en-US" dirty="0" err="1"/>
              <a:t>InputStream</a:t>
            </a:r>
            <a:r>
              <a:rPr lang="en-US" dirty="0"/>
              <a:t> in)</a:t>
            </a:r>
          </a:p>
          <a:p>
            <a:r>
              <a:rPr lang="en-US" dirty="0"/>
              <a:t>constructs a Scanner object from the given input stream.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String </a:t>
            </a:r>
            <a:r>
              <a:rPr lang="en-US" dirty="0" err="1"/>
              <a:t>nextLine</a:t>
            </a:r>
            <a:r>
              <a:rPr lang="en-US" dirty="0"/>
              <a:t>()</a:t>
            </a:r>
          </a:p>
          <a:p>
            <a:r>
              <a:rPr lang="en-US" dirty="0"/>
              <a:t>reads the next line of input.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String next()</a:t>
            </a:r>
          </a:p>
          <a:p>
            <a:r>
              <a:rPr lang="en-US" dirty="0"/>
              <a:t>reads the next word of input (delimited by whitespace).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nextInt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double </a:t>
            </a:r>
            <a:r>
              <a:rPr lang="en-US" dirty="0" err="1"/>
              <a:t>nextDouble</a:t>
            </a:r>
            <a:r>
              <a:rPr lang="en-US" dirty="0"/>
              <a:t>()</a:t>
            </a:r>
          </a:p>
          <a:p>
            <a:r>
              <a:rPr lang="en-US" dirty="0"/>
              <a:t>reads and converts the next character sequence that represents an integer or </a:t>
            </a:r>
            <a:r>
              <a:rPr lang="en-US" dirty="0" smtClean="0"/>
              <a:t>floating-point number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hasNext</a:t>
            </a:r>
            <a:r>
              <a:rPr lang="en-US" dirty="0"/>
              <a:t>()</a:t>
            </a:r>
          </a:p>
          <a:p>
            <a:r>
              <a:rPr lang="en-US" dirty="0"/>
              <a:t>tests whether there is another word in the input.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hasNextInt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hasNextDouble</a:t>
            </a:r>
            <a:r>
              <a:rPr lang="en-US" dirty="0"/>
              <a:t>()</a:t>
            </a:r>
          </a:p>
          <a:p>
            <a:r>
              <a:rPr lang="en-US" dirty="0"/>
              <a:t>tests whether the next character sequence represents an integer or floating-point number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4953000" cy="70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.*;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Retirement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void main(String[]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 in = new Scanner(System.in);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(“money needed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retire? ");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in.nextDouble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(“money contributed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year?");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payment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in.nextDouble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("Interest rate in %: ");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interestRate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in.nextDouble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balance = 0;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years = 0;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762000"/>
            <a:ext cx="4038600" cy="55929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(balance &lt;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balance += payment;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interest = balance *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interestRate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100;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+= interest;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years++;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("You can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“+years+“years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.");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java.lang.System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static Console console() </a:t>
            </a:r>
            <a:r>
              <a:rPr lang="en-US" b="1" dirty="0"/>
              <a:t>6</a:t>
            </a:r>
          </a:p>
          <a:p>
            <a:r>
              <a:rPr lang="en-US" dirty="0"/>
              <a:t>returns a Console object for interacting with the user through a console window if such </a:t>
            </a:r>
            <a:r>
              <a:rPr lang="en-US" dirty="0" smtClean="0"/>
              <a:t>an interaction </a:t>
            </a:r>
            <a:r>
              <a:rPr lang="en-US" dirty="0"/>
              <a:t>is possible, null otherwise.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Console object is available for any program </a:t>
            </a:r>
            <a:r>
              <a:rPr lang="en-US" dirty="0" smtClean="0"/>
              <a:t>that is </a:t>
            </a:r>
            <a:r>
              <a:rPr lang="en-US" dirty="0"/>
              <a:t>launched in a console window. Otherwise, the availability is system-dependent.</a:t>
            </a:r>
          </a:p>
          <a:p>
            <a:r>
              <a:rPr lang="en-US" b="1" dirty="0" err="1"/>
              <a:t>java.io.Console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static char[] </a:t>
            </a:r>
            <a:r>
              <a:rPr lang="en-US" dirty="0" err="1"/>
              <a:t>readPassword</a:t>
            </a:r>
            <a:r>
              <a:rPr lang="en-US" dirty="0"/>
              <a:t>(String prompt, Object...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static String </a:t>
            </a:r>
            <a:r>
              <a:rPr lang="en-US" dirty="0" err="1"/>
              <a:t>readLine</a:t>
            </a:r>
            <a:r>
              <a:rPr lang="en-US" dirty="0"/>
              <a:t>(String prompt, Object...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r>
              <a:rPr lang="en-US" dirty="0"/>
              <a:t>displays the prompt and reads the user input until the end of the input 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 smtClean="0"/>
              <a:t>args</a:t>
            </a:r>
            <a:r>
              <a:rPr lang="en-US" dirty="0" smtClean="0"/>
              <a:t> parameters </a:t>
            </a:r>
            <a:r>
              <a:rPr lang="en-US" dirty="0"/>
              <a:t>can be used to supply </a:t>
            </a:r>
            <a:r>
              <a:rPr lang="en-US"/>
              <a:t>formatting </a:t>
            </a:r>
            <a:r>
              <a:rPr lang="en-US" smtClean="0"/>
              <a:t>arguments.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391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Formatting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x with the maximum number of non-zero digits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x is of double type.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x = 10000.0 / 3.0;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	 3333.3333333333335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("%8.2f", x);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prints x with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width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8 characters and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2 characters.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printout contains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leading space and the seven characters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3333.33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99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846660" cy="66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33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you can specify </a:t>
            </a:r>
            <a:r>
              <a:rPr lang="en-US" i="1" dirty="0"/>
              <a:t>flags </a:t>
            </a:r>
            <a:r>
              <a:rPr lang="en-US" dirty="0"/>
              <a:t>that control the appearance of the formatted output.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comma flag adds group separators. That is</a:t>
            </a:r>
            <a:r>
              <a:rPr lang="en-US" dirty="0" smtClean="0"/>
              <a:t>, </a:t>
            </a:r>
            <a:r>
              <a:rPr lang="en-US" dirty="0" err="1" smtClean="0"/>
              <a:t>System.out.printf</a:t>
            </a:r>
            <a:r>
              <a:rPr lang="en-US" dirty="0"/>
              <a:t>("%,.2f", 10000.0 / 3.0</a:t>
            </a:r>
            <a:r>
              <a:rPr lang="en-US" dirty="0" smtClean="0"/>
              <a:t>);</a:t>
            </a:r>
          </a:p>
          <a:p>
            <a:r>
              <a:rPr lang="en-US" dirty="0" smtClean="0"/>
              <a:t>Prints 3,333.33</a:t>
            </a:r>
            <a:endParaRPr lang="en-US" dirty="0"/>
          </a:p>
          <a:p>
            <a:r>
              <a:rPr lang="en-US" dirty="0"/>
              <a:t>You can use multiple flags, for example "%,(.2f" to use group separators and enclose </a:t>
            </a:r>
            <a:r>
              <a:rPr lang="en-US" dirty="0" smtClean="0"/>
              <a:t>negative numbers </a:t>
            </a:r>
            <a:r>
              <a:rPr lang="en-US" dirty="0"/>
              <a:t>in parentheses.</a:t>
            </a:r>
          </a:p>
        </p:txBody>
      </p:sp>
    </p:spTree>
    <p:extLst>
      <p:ext uri="{BB962C8B-B14F-4D97-AF65-F5344CB8AC3E}">
        <p14:creationId xmlns:p14="http://schemas.microsoft.com/office/powerpoint/2010/main" val="1034037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459680" cy="59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362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dirty="0" err="1" smtClean="0"/>
              <a:t>twoletter</a:t>
            </a:r>
            <a:r>
              <a:rPr lang="en-US" dirty="0" smtClean="0"/>
              <a:t> format</a:t>
            </a:r>
            <a:r>
              <a:rPr lang="en-US" dirty="0"/>
              <a:t>, starting with t and ending in one of the letters </a:t>
            </a:r>
            <a:r>
              <a:rPr lang="en-US" dirty="0" smtClean="0"/>
              <a:t>given in Table </a:t>
            </a:r>
          </a:p>
          <a:p>
            <a:r>
              <a:rPr lang="en-US" dirty="0" smtClean="0"/>
              <a:t> </a:t>
            </a:r>
            <a:r>
              <a:rPr lang="en-US" dirty="0"/>
              <a:t>for example,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System.out.printf</a:t>
            </a:r>
            <a:r>
              <a:rPr lang="en-US" dirty="0"/>
              <a:t>("%</a:t>
            </a:r>
            <a:r>
              <a:rPr lang="en-US" dirty="0" err="1"/>
              <a:t>tc</a:t>
            </a:r>
            <a:r>
              <a:rPr lang="en-US" dirty="0"/>
              <a:t>", new Date</a:t>
            </a:r>
            <a:r>
              <a:rPr lang="en-US" dirty="0" smtClean="0"/>
              <a:t>());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n-NO"/>
              <a:t>Mon Feb 09 18:05:19 PST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775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000"/>
            <a:ext cx="7766537" cy="67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4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Simple Java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public class </a:t>
            </a:r>
            <a:r>
              <a:rPr lang="en-US" b="1" i="1" dirty="0" err="1"/>
              <a:t>ClassName</a:t>
            </a:r>
            <a:endParaRPr lang="en-US" b="1" i="1" dirty="0"/>
          </a:p>
          <a:p>
            <a:pPr marL="0" indent="0">
              <a:buNone/>
            </a:pPr>
            <a:r>
              <a:rPr lang="en-US" b="1" dirty="0"/>
              <a:t>{</a:t>
            </a:r>
          </a:p>
          <a:p>
            <a:pPr marL="0" indent="0">
              <a:buNone/>
            </a:pPr>
            <a:r>
              <a:rPr lang="en-US" b="1" dirty="0" smtClean="0"/>
              <a:t>	public </a:t>
            </a:r>
            <a:r>
              <a:rPr lang="en-US" b="1" dirty="0"/>
              <a:t>static void main(String[] </a:t>
            </a:r>
            <a:r>
              <a:rPr lang="en-US" b="1" dirty="0" err="1"/>
              <a:t>args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 smtClean="0"/>
              <a:t>	{	</a:t>
            </a:r>
            <a:r>
              <a:rPr lang="en-US" b="1" i="1" dirty="0" smtClean="0"/>
              <a:t>program </a:t>
            </a:r>
            <a:r>
              <a:rPr lang="en-US" b="1" i="1" dirty="0"/>
              <a:t>statements</a:t>
            </a:r>
          </a:p>
          <a:p>
            <a:pPr marL="0" indent="0">
              <a:buNone/>
            </a:pPr>
            <a:r>
              <a:rPr lang="en-US" b="1" dirty="0" smtClean="0"/>
              <a:t>	}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}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FirstSample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public static void main(String[]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{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(“Welcome!'");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6324600" cy="60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04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Java, </a:t>
            </a:r>
            <a:r>
              <a:rPr lang="en-US" dirty="0" smtClean="0"/>
              <a:t>supports </a:t>
            </a:r>
            <a:r>
              <a:rPr lang="en-US" dirty="0"/>
              <a:t>both conditional statements and loops to </a:t>
            </a:r>
            <a:r>
              <a:rPr lang="en-US" dirty="0" smtClean="0"/>
              <a:t>determine control </a:t>
            </a:r>
            <a:r>
              <a:rPr lang="en-US" dirty="0"/>
              <a:t>flow</a:t>
            </a:r>
            <a:r>
              <a:rPr lang="en-US" dirty="0" smtClean="0"/>
              <a:t>.</a:t>
            </a:r>
          </a:p>
          <a:p>
            <a:r>
              <a:rPr lang="en-US" dirty="0"/>
              <a:t>There is no </a:t>
            </a:r>
            <a:r>
              <a:rPr lang="en-US" dirty="0" err="1"/>
              <a:t>goto</a:t>
            </a:r>
            <a:r>
              <a:rPr lang="en-US" dirty="0"/>
              <a:t>, but there is a “labeled” version of break that you can use </a:t>
            </a:r>
            <a:r>
              <a:rPr lang="en-US" dirty="0" smtClean="0"/>
              <a:t>to break </a:t>
            </a:r>
            <a:r>
              <a:rPr lang="en-US" dirty="0"/>
              <a:t>out of a nested loop (where, in C, you perhaps would have used a </a:t>
            </a:r>
            <a:r>
              <a:rPr lang="en-US" dirty="0" err="1"/>
              <a:t>goto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Finally, there </a:t>
            </a:r>
            <a:r>
              <a:rPr lang="en-US" dirty="0"/>
              <a:t>is a variant of the for loop that has no analog in C or C++.</a:t>
            </a:r>
          </a:p>
        </p:txBody>
      </p:sp>
    </p:spTree>
    <p:extLst>
      <p:ext uri="{BB962C8B-B14F-4D97-AF65-F5344CB8AC3E}">
        <p14:creationId xmlns:p14="http://schemas.microsoft.com/office/powerpoint/2010/main" val="36444537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Block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 block or compound statement is any number of simple Java </a:t>
            </a:r>
            <a:r>
              <a:rPr lang="en-US" dirty="0" smtClean="0"/>
              <a:t>statements </a:t>
            </a:r>
            <a:r>
              <a:rPr lang="en-US" dirty="0"/>
              <a:t>surrounded by a pair </a:t>
            </a:r>
            <a:r>
              <a:rPr lang="en-US" dirty="0" smtClean="0"/>
              <a:t>of braces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Blocks </a:t>
            </a:r>
            <a:r>
              <a:rPr lang="en-US" dirty="0"/>
              <a:t>define the scope of your variables.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block can be </a:t>
            </a:r>
            <a:r>
              <a:rPr lang="en-US" i="1" dirty="0"/>
              <a:t>nested </a:t>
            </a:r>
            <a:r>
              <a:rPr lang="en-US" dirty="0"/>
              <a:t>inside another block.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n;</a:t>
            </a:r>
          </a:p>
          <a:p>
            <a:pPr marL="0" indent="0">
              <a:buNone/>
            </a:pPr>
            <a:r>
              <a:rPr lang="en-US" dirty="0"/>
              <a:t>. . .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k;</a:t>
            </a:r>
          </a:p>
          <a:p>
            <a:pPr marL="0" indent="0">
              <a:buNone/>
            </a:pPr>
            <a:r>
              <a:rPr lang="en-US" dirty="0"/>
              <a:t>. . .</a:t>
            </a:r>
          </a:p>
          <a:p>
            <a:pPr marL="0" indent="0">
              <a:buNone/>
            </a:pPr>
            <a:r>
              <a:rPr lang="en-US" dirty="0"/>
              <a:t>} // k is only defined up to here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87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</a:t>
            </a:r>
            <a:r>
              <a:rPr lang="en-US" dirty="0" smtClean="0"/>
              <a:t>can </a:t>
            </a:r>
            <a:r>
              <a:rPr lang="en-US" dirty="0"/>
              <a:t>not declare identically named variables in two nested blocks.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the following </a:t>
            </a:r>
            <a:r>
              <a:rPr lang="en-US" dirty="0"/>
              <a:t>is an error and will not compile: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n;</a:t>
            </a:r>
          </a:p>
          <a:p>
            <a:pPr marL="0" indent="0">
              <a:buNone/>
            </a:pPr>
            <a:r>
              <a:rPr lang="en-US" dirty="0"/>
              <a:t>. . .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k;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n; // ERROR--can't redefine n in inner block</a:t>
            </a:r>
          </a:p>
          <a:p>
            <a:pPr marL="0" indent="0">
              <a:buNone/>
            </a:pPr>
            <a:r>
              <a:rPr lang="en-US" dirty="0"/>
              <a:t>. . .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91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Determinate Loops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for loop is a general construct to support iteration controlled by a counter or similar </a:t>
            </a:r>
            <a:r>
              <a:rPr lang="en-US" dirty="0" smtClean="0"/>
              <a:t>variable that </a:t>
            </a:r>
            <a:r>
              <a:rPr lang="en-US" dirty="0"/>
              <a:t>is updated after every iteration.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loop prints the </a:t>
            </a:r>
            <a:r>
              <a:rPr lang="en-US" dirty="0" smtClean="0"/>
              <a:t>numbers from </a:t>
            </a:r>
            <a:r>
              <a:rPr lang="en-US" dirty="0"/>
              <a:t>1 to 10 on the screen.</a:t>
            </a:r>
          </a:p>
          <a:p>
            <a:pPr marL="0" indent="0">
              <a:buNone/>
            </a:pPr>
            <a:r>
              <a:rPr lang="nn-NO" dirty="0" smtClean="0"/>
              <a:t>    Eg 1:   for </a:t>
            </a:r>
            <a:r>
              <a:rPr lang="nn-NO" dirty="0"/>
              <a:t>(int i = 1; i &lt;= 10; i++)</a:t>
            </a:r>
          </a:p>
          <a:p>
            <a:pPr marL="0" indent="0">
              <a:buNone/>
            </a:pPr>
            <a:r>
              <a:rPr lang="en-US" dirty="0" smtClean="0"/>
              <a:t>	   </a:t>
            </a: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nn-NO" dirty="0" smtClean="0"/>
              <a:t>   Eg 2:   for </a:t>
            </a:r>
            <a:r>
              <a:rPr lang="nn-NO" dirty="0"/>
              <a:t>(int i = 10; i &gt; 0; i--)</a:t>
            </a:r>
          </a:p>
          <a:p>
            <a:pPr marL="0" indent="0">
              <a:buNone/>
            </a:pPr>
            <a:r>
              <a:rPr lang="en-US" dirty="0" smtClean="0"/>
              <a:t>	   </a:t>
            </a:r>
            <a:r>
              <a:rPr lang="en-US" dirty="0" err="1" smtClean="0"/>
              <a:t>System.out.println</a:t>
            </a:r>
            <a:r>
              <a:rPr lang="en-US" dirty="0"/>
              <a:t>("Counting down . . . " +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461636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you declare a variable in the </a:t>
            </a:r>
            <a:r>
              <a:rPr lang="en-US" dirty="0" smtClean="0"/>
              <a:t>for </a:t>
            </a:r>
            <a:r>
              <a:rPr lang="en-US" dirty="0"/>
              <a:t>statement, the scope of that variable </a:t>
            </a:r>
            <a:r>
              <a:rPr lang="en-US" dirty="0" smtClean="0"/>
              <a:t>extends until </a:t>
            </a:r>
            <a:r>
              <a:rPr lang="en-US" dirty="0"/>
              <a:t>the end of the body of the for loop.</a:t>
            </a:r>
          </a:p>
          <a:p>
            <a:pPr marL="0" indent="0">
              <a:buNone/>
            </a:pPr>
            <a:r>
              <a:rPr lang="nn-NO" dirty="0" smtClean="0"/>
              <a:t>	for </a:t>
            </a:r>
            <a:r>
              <a:rPr lang="nn-NO" dirty="0"/>
              <a:t>(int i = 1; i &lt;= 10; i++)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. </a:t>
            </a:r>
            <a:r>
              <a:rPr lang="en-US" dirty="0"/>
              <a:t>. .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// </a:t>
            </a:r>
            <a:r>
              <a:rPr lang="en-US" dirty="0" err="1"/>
              <a:t>i</a:t>
            </a:r>
            <a:r>
              <a:rPr lang="en-US" dirty="0"/>
              <a:t> no longer defined here</a:t>
            </a:r>
          </a:p>
          <a:p>
            <a:r>
              <a:rPr lang="en-US" dirty="0"/>
              <a:t>In particular, if you define a variable inside a for statement, you cannot use its value outside </a:t>
            </a:r>
            <a:r>
              <a:rPr lang="en-US" dirty="0" smtClean="0"/>
              <a:t>the loop.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nn-NO" dirty="0" smtClean="0"/>
              <a:t>	for </a:t>
            </a:r>
            <a:r>
              <a:rPr lang="nn-NO" dirty="0"/>
              <a:t>(i = 1; i &lt;= 10; i++)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. </a:t>
            </a:r>
            <a:r>
              <a:rPr lang="en-US" dirty="0"/>
              <a:t>. .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// </a:t>
            </a:r>
            <a:r>
              <a:rPr lang="en-US" dirty="0" err="1"/>
              <a:t>i</a:t>
            </a:r>
            <a:r>
              <a:rPr lang="en-US" dirty="0"/>
              <a:t> is still defined here</a:t>
            </a:r>
          </a:p>
        </p:txBody>
      </p:sp>
    </p:spTree>
    <p:extLst>
      <p:ext uri="{BB962C8B-B14F-4D97-AF65-F5344CB8AC3E}">
        <p14:creationId xmlns:p14="http://schemas.microsoft.com/office/powerpoint/2010/main" val="490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</a:t>
            </a:r>
            <a:r>
              <a:rPr lang="en-US" dirty="0"/>
              <a:t>can define variables with the same name in separate for loops:</a:t>
            </a:r>
          </a:p>
          <a:p>
            <a:pPr marL="0" indent="0">
              <a:buNone/>
            </a:pPr>
            <a:r>
              <a:rPr lang="nn-NO" dirty="0" smtClean="0"/>
              <a:t>for </a:t>
            </a:r>
            <a:r>
              <a:rPr lang="nn-NO" dirty="0"/>
              <a:t>(int i = 1; i &lt;= 10; i++)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. . .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..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11; </a:t>
            </a:r>
            <a:r>
              <a:rPr lang="en-US" dirty="0" err="1"/>
              <a:t>i</a:t>
            </a:r>
            <a:r>
              <a:rPr lang="en-US" dirty="0"/>
              <a:t> &lt;= 20; </a:t>
            </a:r>
            <a:r>
              <a:rPr lang="en-US" dirty="0" err="1"/>
              <a:t>i</a:t>
            </a:r>
            <a:r>
              <a:rPr lang="en-US" dirty="0"/>
              <a:t>++) // OK to define another variable named 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. . .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93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conditional statement in Java has the form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u="sng" dirty="0" smtClean="0">
                <a:solidFill>
                  <a:srgbClr val="C00000"/>
                </a:solidFill>
              </a:rPr>
              <a:t>if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condition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b="1" i="1" dirty="0">
                <a:solidFill>
                  <a:srgbClr val="C00000"/>
                </a:solidFill>
              </a:rPr>
              <a:t>statement</a:t>
            </a:r>
          </a:p>
          <a:p>
            <a:r>
              <a:rPr lang="en-US" dirty="0"/>
              <a:t>The condition must be surrounded by parentheses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yourSales</a:t>
            </a:r>
            <a:r>
              <a:rPr lang="en-US" dirty="0"/>
              <a:t> &gt;= target)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performance </a:t>
            </a:r>
            <a:r>
              <a:rPr lang="en-US" dirty="0"/>
              <a:t>= "Satisfactory";</a:t>
            </a:r>
          </a:p>
          <a:p>
            <a:pPr marL="0" indent="0">
              <a:buNone/>
            </a:pPr>
            <a:r>
              <a:rPr lang="en-US" dirty="0" smtClean="0"/>
              <a:t>		bonus </a:t>
            </a:r>
            <a:r>
              <a:rPr lang="en-US" dirty="0"/>
              <a:t>= 100;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C00000"/>
                </a:solidFill>
              </a:rPr>
              <a:t>if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i="1" dirty="0">
                <a:solidFill>
                  <a:srgbClr val="C00000"/>
                </a:solidFill>
              </a:rPr>
              <a:t>condition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i="1" dirty="0" smtClean="0">
                <a:solidFill>
                  <a:srgbClr val="C00000"/>
                </a:solidFill>
              </a:rPr>
              <a:t>statement1   </a:t>
            </a:r>
            <a:r>
              <a:rPr lang="en-US" b="1" u="sng" dirty="0" smtClean="0">
                <a:solidFill>
                  <a:srgbClr val="C00000"/>
                </a:solidFill>
              </a:rPr>
              <a:t>else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i="1" dirty="0" smtClean="0">
                <a:solidFill>
                  <a:srgbClr val="C00000"/>
                </a:solidFill>
              </a:rPr>
              <a:t>statement2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076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52474"/>
            <a:ext cx="3276600" cy="58964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37362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Flowchart for If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989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76537"/>
            <a:ext cx="4986337" cy="589294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28600" y="237362"/>
            <a:ext cx="8305800" cy="515112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Flowchart for If… Else…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1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java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i="1" dirty="0" smtClean="0"/>
              <a:t>Java is </a:t>
            </a:r>
            <a:r>
              <a:rPr lang="en-US" i="1" dirty="0" smtClean="0">
                <a:solidFill>
                  <a:srgbClr val="C00000"/>
                </a:solidFill>
              </a:rPr>
              <a:t>case sensitive</a:t>
            </a:r>
            <a:r>
              <a:rPr lang="en-US" i="1" dirty="0" smtClean="0"/>
              <a:t>. </a:t>
            </a:r>
            <a:r>
              <a:rPr lang="en-US" i="1" dirty="0" err="1" smtClean="0"/>
              <a:t>Eg</a:t>
            </a:r>
            <a:r>
              <a:rPr lang="en-US" i="1" dirty="0" smtClean="0"/>
              <a:t>: </a:t>
            </a:r>
            <a:r>
              <a:rPr lang="en-US" dirty="0" smtClean="0"/>
              <a:t>Main instead of main will cause error.</a:t>
            </a:r>
          </a:p>
          <a:p>
            <a:r>
              <a:rPr lang="en-US" dirty="0"/>
              <a:t>keyword </a:t>
            </a:r>
            <a:r>
              <a:rPr lang="en-US" u="sng" dirty="0" smtClean="0"/>
              <a:t>public</a:t>
            </a:r>
            <a:r>
              <a:rPr lang="en-US" dirty="0" smtClean="0"/>
              <a:t> </a:t>
            </a:r>
            <a:r>
              <a:rPr lang="en-US" dirty="0"/>
              <a:t>is called an </a:t>
            </a:r>
            <a:r>
              <a:rPr lang="en-US" i="1" dirty="0">
                <a:solidFill>
                  <a:srgbClr val="C00000"/>
                </a:solidFill>
              </a:rPr>
              <a:t>access </a:t>
            </a:r>
            <a:r>
              <a:rPr lang="en-US" i="1" dirty="0" smtClean="0">
                <a:solidFill>
                  <a:srgbClr val="C00000"/>
                </a:solidFill>
              </a:rPr>
              <a:t>modifier</a:t>
            </a:r>
          </a:p>
          <a:p>
            <a:r>
              <a:rPr lang="en-US" dirty="0"/>
              <a:t>keyword </a:t>
            </a:r>
            <a:r>
              <a:rPr lang="en-US" u="sng" dirty="0"/>
              <a:t>class</a:t>
            </a:r>
            <a:r>
              <a:rPr lang="en-US" dirty="0"/>
              <a:t> reminds you that </a:t>
            </a:r>
            <a:r>
              <a:rPr lang="en-US" dirty="0">
                <a:solidFill>
                  <a:srgbClr val="C00000"/>
                </a:solidFill>
              </a:rPr>
              <a:t>everything in a </a:t>
            </a:r>
            <a:r>
              <a:rPr lang="en-US" dirty="0" smtClean="0">
                <a:solidFill>
                  <a:srgbClr val="C00000"/>
                </a:solidFill>
              </a:rPr>
              <a:t>Java </a:t>
            </a:r>
            <a:r>
              <a:rPr lang="en-US" dirty="0" smtClean="0"/>
              <a:t>program </a:t>
            </a:r>
            <a:r>
              <a:rPr lang="en-US" dirty="0"/>
              <a:t>lives </a:t>
            </a:r>
            <a:r>
              <a:rPr lang="en-US" dirty="0">
                <a:solidFill>
                  <a:srgbClr val="C00000"/>
                </a:solidFill>
              </a:rPr>
              <a:t>inside a </a:t>
            </a:r>
            <a:r>
              <a:rPr lang="en-US" dirty="0" smtClean="0">
                <a:solidFill>
                  <a:srgbClr val="C00000"/>
                </a:solidFill>
              </a:rPr>
              <a:t>class</a:t>
            </a:r>
          </a:p>
          <a:p>
            <a:r>
              <a:rPr lang="en-US" dirty="0"/>
              <a:t>Following the keyword class is the </a:t>
            </a:r>
            <a:r>
              <a:rPr lang="en-US" dirty="0">
                <a:solidFill>
                  <a:srgbClr val="C00000"/>
                </a:solidFill>
              </a:rPr>
              <a:t>name of the </a:t>
            </a:r>
            <a:r>
              <a:rPr lang="en-US" dirty="0" smtClean="0">
                <a:solidFill>
                  <a:srgbClr val="C00000"/>
                </a:solidFill>
              </a:rPr>
              <a:t>class</a:t>
            </a:r>
          </a:p>
          <a:p>
            <a:r>
              <a:rPr lang="en-US" dirty="0"/>
              <a:t>The rules for class names in Java </a:t>
            </a:r>
            <a:r>
              <a:rPr lang="en-US" dirty="0" smtClean="0"/>
              <a:t>are </a:t>
            </a:r>
          </a:p>
          <a:p>
            <a:pPr lvl="1"/>
            <a:r>
              <a:rPr lang="en-US" dirty="0" smtClean="0"/>
              <a:t>Names </a:t>
            </a:r>
            <a:r>
              <a:rPr lang="en-US" dirty="0"/>
              <a:t>must begin with a </a:t>
            </a:r>
            <a:r>
              <a:rPr lang="en-US" dirty="0">
                <a:solidFill>
                  <a:srgbClr val="C00000"/>
                </a:solidFill>
              </a:rPr>
              <a:t>letter,</a:t>
            </a:r>
            <a:r>
              <a:rPr lang="en-US" dirty="0"/>
              <a:t> and after that, they can have any combination of </a:t>
            </a:r>
            <a:r>
              <a:rPr lang="en-US" dirty="0">
                <a:solidFill>
                  <a:srgbClr val="C00000"/>
                </a:solidFill>
              </a:rPr>
              <a:t>letters </a:t>
            </a:r>
            <a:r>
              <a:rPr lang="en-US" dirty="0" smtClean="0">
                <a:solidFill>
                  <a:srgbClr val="C00000"/>
                </a:solidFill>
              </a:rPr>
              <a:t>and digits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The </a:t>
            </a:r>
            <a:r>
              <a:rPr lang="en-US" dirty="0">
                <a:solidFill>
                  <a:srgbClr val="C00000"/>
                </a:solidFill>
              </a:rPr>
              <a:t>length is </a:t>
            </a:r>
            <a:r>
              <a:rPr lang="en-US" dirty="0" smtClean="0">
                <a:solidFill>
                  <a:srgbClr val="C00000"/>
                </a:solidFill>
              </a:rPr>
              <a:t>unlimited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>
                <a:solidFill>
                  <a:srgbClr val="C00000"/>
                </a:solidFill>
              </a:rPr>
              <a:t>cannot use a Java reserved word </a:t>
            </a:r>
            <a:r>
              <a:rPr lang="en-US" dirty="0"/>
              <a:t>(such as public </a:t>
            </a:r>
            <a:r>
              <a:rPr lang="en-US" dirty="0" smtClean="0"/>
              <a:t>or class</a:t>
            </a:r>
            <a:r>
              <a:rPr lang="en-US" dirty="0"/>
              <a:t>) for a class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09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If… else…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/>
              <a:t>The else part is always optional.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else groups with the closest if.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 statement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(x &lt;= 0) </a:t>
            </a:r>
            <a:r>
              <a:rPr lang="en-US" b="1" dirty="0"/>
              <a:t>if </a:t>
            </a:r>
            <a:r>
              <a:rPr lang="en-US" dirty="0"/>
              <a:t>(x == 0) sign = 0; </a:t>
            </a:r>
            <a:r>
              <a:rPr lang="en-US" b="1" dirty="0"/>
              <a:t>else </a:t>
            </a:r>
            <a:r>
              <a:rPr lang="en-US" dirty="0"/>
              <a:t>sign = -1;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else belongs to the second if.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course, it is a good idea to use braces to clarify this code:</a:t>
            </a:r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/>
              <a:t>(x &lt;= 0) { if (x == 0) sign = 0; else sign = -1; }</a:t>
            </a:r>
          </a:p>
        </p:txBody>
      </p:sp>
    </p:spTree>
    <p:extLst>
      <p:ext uri="{BB962C8B-B14F-4D97-AF65-F5344CB8AC3E}">
        <p14:creationId xmlns:p14="http://schemas.microsoft.com/office/powerpoint/2010/main" val="37279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610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if . . . else if . . . alternatives are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yourSales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2 * target)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= "Excellent";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bonus = 1000;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yourSales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1.5 * target)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= "Fine";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bonus = 500;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yourSales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target)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= "Satisfactory";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bonus = 100;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("You're fired");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2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074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while loop executes a statement (which may be a block statement) while a condition is true.</a:t>
            </a:r>
          </a:p>
          <a:p>
            <a:r>
              <a:rPr lang="en-US" dirty="0"/>
              <a:t>The general form 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while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condition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b="1" i="1" dirty="0">
                <a:solidFill>
                  <a:srgbClr val="C00000"/>
                </a:solidFill>
              </a:rPr>
              <a:t>statement</a:t>
            </a:r>
          </a:p>
          <a:p>
            <a:r>
              <a:rPr lang="en-US" dirty="0"/>
              <a:t>The while loop will never execute if the condition is false at the </a:t>
            </a:r>
            <a:r>
              <a:rPr lang="en-US" dirty="0" smtClean="0"/>
              <a:t>outset</a:t>
            </a:r>
          </a:p>
          <a:p>
            <a:pPr marL="365760" lvl="1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int</a:t>
            </a:r>
            <a:r>
              <a:rPr lang="en-US" b="1" dirty="0" smtClean="0">
                <a:solidFill>
                  <a:srgbClr val="C00000"/>
                </a:solidFill>
              </a:rPr>
              <a:t> limit=20;</a:t>
            </a:r>
          </a:p>
          <a:p>
            <a:pPr marL="365760" lvl="1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int</a:t>
            </a:r>
            <a:r>
              <a:rPr lang="en-US" b="1" dirty="0" smtClean="0">
                <a:solidFill>
                  <a:srgbClr val="C00000"/>
                </a:solidFill>
              </a:rPr>
              <a:t> sum=0;</a:t>
            </a:r>
          </a:p>
          <a:p>
            <a:pPr marL="365760" lvl="1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int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=1;</a:t>
            </a:r>
          </a:p>
          <a:p>
            <a:pPr marL="36576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while (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 &lt;=limit)</a:t>
            </a:r>
            <a:endParaRPr lang="en-US" b="1" dirty="0">
              <a:solidFill>
                <a:srgbClr val="C00000"/>
              </a:solidFill>
            </a:endParaRPr>
          </a:p>
          <a:p>
            <a:pPr marL="36576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{	sum+=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++;	}</a:t>
            </a:r>
          </a:p>
          <a:p>
            <a:pPr marL="365760" lvl="1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System.out.println</a:t>
            </a:r>
            <a:r>
              <a:rPr lang="en-US" b="1" dirty="0" smtClean="0">
                <a:solidFill>
                  <a:srgbClr val="C00000"/>
                </a:solidFill>
              </a:rPr>
              <a:t>(“sum=“ </a:t>
            </a:r>
            <a:r>
              <a:rPr lang="en-US" b="1" dirty="0">
                <a:solidFill>
                  <a:srgbClr val="C00000"/>
                </a:solidFill>
              </a:rPr>
              <a:t>+ </a:t>
            </a:r>
            <a:r>
              <a:rPr lang="en-US" b="1" dirty="0" smtClean="0">
                <a:solidFill>
                  <a:srgbClr val="C00000"/>
                </a:solidFill>
              </a:rPr>
              <a:t>sum);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Do…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 while loop tests at the top.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code in the block may never be </a:t>
            </a:r>
            <a:r>
              <a:rPr lang="en-US" dirty="0" smtClean="0"/>
              <a:t>executed if the condition initially fails.</a:t>
            </a:r>
          </a:p>
          <a:p>
            <a:r>
              <a:rPr lang="en-US" dirty="0" smtClean="0"/>
              <a:t>To  execute the block </a:t>
            </a:r>
            <a:r>
              <a:rPr lang="en-US" dirty="0"/>
              <a:t>at least once, you will need to move the test to the bottom, using </a:t>
            </a:r>
            <a:r>
              <a:rPr lang="en-US" dirty="0" smtClean="0"/>
              <a:t>the do/while </a:t>
            </a:r>
            <a:r>
              <a:rPr lang="en-US" dirty="0"/>
              <a:t>loop. Its syntax looks like this: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do </a:t>
            </a:r>
            <a:r>
              <a:rPr lang="en-US" b="1" i="1" dirty="0">
                <a:solidFill>
                  <a:srgbClr val="C00000"/>
                </a:solidFill>
              </a:rPr>
              <a:t>statement </a:t>
            </a:r>
            <a:r>
              <a:rPr lang="en-US" b="1" dirty="0">
                <a:solidFill>
                  <a:srgbClr val="C00000"/>
                </a:solidFill>
              </a:rPr>
              <a:t>while (</a:t>
            </a:r>
            <a:r>
              <a:rPr lang="en-US" b="1" i="1" dirty="0">
                <a:solidFill>
                  <a:srgbClr val="C00000"/>
                </a:solidFill>
              </a:rPr>
              <a:t>condition</a:t>
            </a:r>
            <a:r>
              <a:rPr lang="en-US" b="1" dirty="0">
                <a:solidFill>
                  <a:srgbClr val="C00000"/>
                </a:solidFill>
              </a:rPr>
              <a:t>);</a:t>
            </a:r>
          </a:p>
          <a:p>
            <a:r>
              <a:rPr lang="en-US" dirty="0"/>
              <a:t>This loop executes the statement (which is typically a block) and only then tests the condition. </a:t>
            </a:r>
            <a:endParaRPr lang="en-US" dirty="0" smtClean="0"/>
          </a:p>
          <a:p>
            <a:r>
              <a:rPr lang="en-US" dirty="0" smtClean="0"/>
              <a:t>If it’s </a:t>
            </a:r>
            <a:r>
              <a:rPr lang="en-US" dirty="0"/>
              <a:t>true, it repeats the statement and retests the condition, and so on.</a:t>
            </a:r>
          </a:p>
        </p:txBody>
      </p:sp>
    </p:spTree>
    <p:extLst>
      <p:ext uri="{BB962C8B-B14F-4D97-AF65-F5344CB8AC3E}">
        <p14:creationId xmlns:p14="http://schemas.microsoft.com/office/powerpoint/2010/main" val="333540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limit=20;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sum=0;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=1;</a:t>
            </a:r>
          </a:p>
          <a:p>
            <a:pPr marL="0" indent="0">
              <a:buNone/>
            </a:pPr>
            <a:r>
              <a:rPr lang="en-US" dirty="0" smtClean="0"/>
              <a:t>do{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sum+=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++;</a:t>
            </a:r>
          </a:p>
          <a:p>
            <a:pPr marL="0" indent="0">
              <a:buNone/>
            </a:pPr>
            <a:r>
              <a:rPr lang="en-US" dirty="0" smtClean="0"/>
              <a:t>}while(</a:t>
            </a:r>
            <a:r>
              <a:rPr lang="en-US" dirty="0" err="1" smtClean="0"/>
              <a:t>i</a:t>
            </a:r>
            <a:r>
              <a:rPr lang="en-US" dirty="0" smtClean="0"/>
              <a:t>&lt;=limit);</a:t>
            </a:r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(“sum=“+sum);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15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Multiple Selections—The switch Statement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7276"/>
            <a:ext cx="35052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if/else construct </a:t>
            </a:r>
            <a:r>
              <a:rPr lang="en-US" dirty="0" smtClean="0"/>
              <a:t>will  </a:t>
            </a:r>
            <a:r>
              <a:rPr lang="en-US" dirty="0"/>
              <a:t>be </a:t>
            </a:r>
            <a:r>
              <a:rPr lang="en-US" dirty="0" smtClean="0"/>
              <a:t>confusing </a:t>
            </a:r>
            <a:r>
              <a:rPr lang="en-US" dirty="0"/>
              <a:t>when you have to deal with multiple selections </a:t>
            </a:r>
            <a:r>
              <a:rPr lang="en-US" dirty="0" smtClean="0"/>
              <a:t>with many </a:t>
            </a:r>
            <a:r>
              <a:rPr lang="en-US" dirty="0"/>
              <a:t>alternatives</a:t>
            </a:r>
            <a:r>
              <a:rPr lang="en-US" dirty="0" smtClean="0"/>
              <a:t>. You can use </a:t>
            </a:r>
            <a:r>
              <a:rPr lang="en-US" dirty="0"/>
              <a:t>switch statement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example, if you set up a </a:t>
            </a:r>
            <a:r>
              <a:rPr lang="en-US" dirty="0" err="1"/>
              <a:t>menuing</a:t>
            </a:r>
            <a:r>
              <a:rPr lang="en-US" dirty="0"/>
              <a:t> system with four alternatives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937965"/>
            <a:ext cx="5105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 in = new Scanner(System.in);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("Select an option (1, 2, 3, 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choice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in.nextInt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(choice)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break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break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break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break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break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1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case label can </a:t>
            </a:r>
            <a:r>
              <a:rPr lang="en-US" dirty="0" smtClean="0"/>
              <a:t>be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constant expression of type char, byte, short, or </a:t>
            </a:r>
            <a:r>
              <a:rPr lang="en-US" dirty="0" err="1"/>
              <a:t>int</a:t>
            </a:r>
            <a:r>
              <a:rPr lang="en-US" dirty="0"/>
              <a:t> (or their corresponding </a:t>
            </a:r>
            <a:r>
              <a:rPr lang="en-US" dirty="0" smtClean="0"/>
              <a:t>wrapper classes </a:t>
            </a:r>
            <a:r>
              <a:rPr lang="en-US" dirty="0"/>
              <a:t>Character, Byte, Short, and </a:t>
            </a:r>
            <a:r>
              <a:rPr lang="en-US" dirty="0" smtClean="0"/>
              <a:t>Integer)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enumerated constant</a:t>
            </a:r>
          </a:p>
          <a:p>
            <a:pPr lvl="1"/>
            <a:r>
              <a:rPr lang="en-US" dirty="0" smtClean="0"/>
              <a:t>Starting </a:t>
            </a:r>
            <a:r>
              <a:rPr lang="en-US" dirty="0"/>
              <a:t>with Java SE 7, a string literal</a:t>
            </a:r>
          </a:p>
          <a:p>
            <a:r>
              <a:rPr lang="en-US" dirty="0"/>
              <a:t>For example,</a:t>
            </a:r>
          </a:p>
          <a:p>
            <a:pPr marL="365760" lvl="1" indent="0">
              <a:buNone/>
            </a:pPr>
            <a:r>
              <a:rPr lang="en-US" dirty="0"/>
              <a:t>String input = . . .;</a:t>
            </a:r>
          </a:p>
          <a:p>
            <a:pPr marL="365760" lvl="1" indent="0">
              <a:buNone/>
            </a:pPr>
            <a:r>
              <a:rPr lang="en-US" dirty="0"/>
              <a:t>switch (</a:t>
            </a:r>
            <a:r>
              <a:rPr lang="en-US" dirty="0" err="1"/>
              <a:t>input.toLowerCase</a:t>
            </a:r>
            <a:r>
              <a:rPr lang="en-US" dirty="0"/>
              <a:t>())</a:t>
            </a:r>
          </a:p>
          <a:p>
            <a:pPr marL="365760" lvl="1" indent="0">
              <a:buNone/>
            </a:pPr>
            <a:r>
              <a:rPr lang="en-US" dirty="0"/>
              <a:t>{</a:t>
            </a:r>
          </a:p>
          <a:p>
            <a:pPr marL="365760" lvl="1" indent="0">
              <a:buNone/>
            </a:pPr>
            <a:r>
              <a:rPr lang="en-US" dirty="0"/>
              <a:t>case "yes": // OK since Java SE 7</a:t>
            </a:r>
          </a:p>
          <a:p>
            <a:pPr marL="365760" lvl="1" indent="0">
              <a:buNone/>
            </a:pPr>
            <a:r>
              <a:rPr lang="en-US" dirty="0"/>
              <a:t>. . .</a:t>
            </a:r>
          </a:p>
          <a:p>
            <a:pPr marL="365760" lvl="1" indent="0">
              <a:buNone/>
            </a:pPr>
            <a:r>
              <a:rPr lang="en-US" dirty="0"/>
              <a:t>break;</a:t>
            </a:r>
          </a:p>
          <a:p>
            <a:pPr marL="365760" lvl="1" indent="0">
              <a:buNone/>
            </a:pPr>
            <a:r>
              <a:rPr lang="en-US" dirty="0" smtClean="0"/>
              <a:t>. . .</a:t>
            </a:r>
          </a:p>
          <a:p>
            <a:pPr marL="365760" lvl="1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3200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ourierNewPSMT"/>
              </a:rPr>
              <a:t>Size </a:t>
            </a:r>
            <a:r>
              <a:rPr lang="en-US" sz="2000" dirty="0" err="1">
                <a:latin typeface="CourierNewPSMT"/>
              </a:rPr>
              <a:t>sz</a:t>
            </a:r>
            <a:r>
              <a:rPr lang="en-US" sz="2000" dirty="0">
                <a:latin typeface="CourierNewPSMT"/>
              </a:rPr>
              <a:t> = . . .;</a:t>
            </a:r>
          </a:p>
          <a:p>
            <a:r>
              <a:rPr lang="en-US" sz="2000" dirty="0">
                <a:latin typeface="CourierNewPSMT"/>
              </a:rPr>
              <a:t>switch (</a:t>
            </a:r>
            <a:r>
              <a:rPr lang="en-US" sz="2000" dirty="0" err="1">
                <a:latin typeface="CourierNewPSMT"/>
              </a:rPr>
              <a:t>sz</a:t>
            </a:r>
            <a:r>
              <a:rPr lang="en-US" sz="2000" dirty="0">
                <a:latin typeface="CourierNewPSMT"/>
              </a:rPr>
              <a:t>)</a:t>
            </a:r>
          </a:p>
          <a:p>
            <a:r>
              <a:rPr lang="en-US" sz="2000" dirty="0">
                <a:latin typeface="CourierNewPSMT"/>
              </a:rPr>
              <a:t>{</a:t>
            </a:r>
          </a:p>
          <a:p>
            <a:r>
              <a:rPr lang="en-US" sz="2000" dirty="0">
                <a:latin typeface="CourierNewPSMT"/>
              </a:rPr>
              <a:t>case SMALL: // no need to use </a:t>
            </a:r>
            <a:r>
              <a:rPr lang="en-US" sz="2000" dirty="0" err="1">
                <a:latin typeface="CourierNewPSMT"/>
              </a:rPr>
              <a:t>Size.SMALL</a:t>
            </a:r>
            <a:endParaRPr lang="en-US" sz="2000" dirty="0">
              <a:latin typeface="CourierNewPSMT"/>
            </a:endParaRPr>
          </a:p>
          <a:p>
            <a:r>
              <a:rPr lang="en-US" sz="2000" dirty="0">
                <a:latin typeface="CourierNewPSMT"/>
              </a:rPr>
              <a:t>. . .</a:t>
            </a:r>
          </a:p>
          <a:p>
            <a:r>
              <a:rPr lang="en-US" sz="2000" dirty="0">
                <a:latin typeface="CourierNewPSMT"/>
              </a:rPr>
              <a:t>break;</a:t>
            </a:r>
          </a:p>
          <a:p>
            <a:r>
              <a:rPr lang="en-US" sz="2000" dirty="0">
                <a:latin typeface="CourierNewPSMT"/>
              </a:rPr>
              <a:t>. . .</a:t>
            </a:r>
          </a:p>
          <a:p>
            <a:r>
              <a:rPr lang="en-US" sz="2000" dirty="0">
                <a:latin typeface="CourierNewPSMT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01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Statements That Break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 does not support </a:t>
            </a:r>
            <a:r>
              <a:rPr lang="en-US" dirty="0" err="1" smtClean="0"/>
              <a:t>goto</a:t>
            </a:r>
            <a:r>
              <a:rPr lang="en-US" dirty="0" smtClean="0"/>
              <a:t> statement. </a:t>
            </a:r>
          </a:p>
          <a:p>
            <a:r>
              <a:rPr lang="en-US" dirty="0" smtClean="0"/>
              <a:t>Instead of that it has a labelled break statement.</a:t>
            </a:r>
          </a:p>
          <a:p>
            <a:r>
              <a:rPr lang="en-US" dirty="0"/>
              <a:t>The same break statement that you use to exit </a:t>
            </a:r>
            <a:r>
              <a:rPr lang="en-US" dirty="0" smtClean="0"/>
              <a:t>a switch </a:t>
            </a:r>
            <a:r>
              <a:rPr lang="en-US" dirty="0"/>
              <a:t>can also be used to break out of a loop. For example:</a:t>
            </a:r>
          </a:p>
          <a:p>
            <a:pPr marL="365760" lvl="1" indent="0">
              <a:buNone/>
            </a:pPr>
            <a:r>
              <a:rPr lang="en-US" dirty="0" smtClean="0"/>
              <a:t>while </a:t>
            </a:r>
            <a:r>
              <a:rPr lang="en-US" dirty="0"/>
              <a:t>(years &lt;= 100)</a:t>
            </a:r>
          </a:p>
          <a:p>
            <a:pPr marL="365760" lvl="1" indent="0">
              <a:buNone/>
            </a:pPr>
            <a:r>
              <a:rPr lang="en-US" dirty="0"/>
              <a:t>{</a:t>
            </a:r>
          </a:p>
          <a:p>
            <a:pPr marL="365760" lvl="1" indent="0">
              <a:buNone/>
            </a:pPr>
            <a:r>
              <a:rPr lang="en-US" dirty="0"/>
              <a:t>balance += payment;</a:t>
            </a:r>
          </a:p>
          <a:p>
            <a:pPr marL="365760" lvl="1" indent="0">
              <a:buNone/>
            </a:pPr>
            <a:r>
              <a:rPr lang="en-US" dirty="0"/>
              <a:t>double interest = balance * </a:t>
            </a:r>
            <a:r>
              <a:rPr lang="en-US" dirty="0" err="1"/>
              <a:t>interestRate</a:t>
            </a:r>
            <a:r>
              <a:rPr lang="en-US" dirty="0"/>
              <a:t> / 100;</a:t>
            </a:r>
          </a:p>
          <a:p>
            <a:pPr marL="365760" lvl="1" indent="0">
              <a:buNone/>
            </a:pPr>
            <a:r>
              <a:rPr lang="en-US" dirty="0"/>
              <a:t>balance += interest;</a:t>
            </a:r>
          </a:p>
          <a:p>
            <a:pPr marL="365760" lvl="1" indent="0">
              <a:buNone/>
            </a:pPr>
            <a:r>
              <a:rPr lang="en-US" dirty="0"/>
              <a:t>if (balance &gt;= goal) </a:t>
            </a:r>
            <a:r>
              <a:rPr lang="en-US" b="1" dirty="0"/>
              <a:t>break</a:t>
            </a:r>
            <a:r>
              <a:rPr lang="en-US" dirty="0"/>
              <a:t>;</a:t>
            </a:r>
          </a:p>
          <a:p>
            <a:pPr marL="365760" lvl="1" indent="0">
              <a:buNone/>
            </a:pPr>
            <a:r>
              <a:rPr lang="en-US" dirty="0"/>
              <a:t>years++;</a:t>
            </a:r>
          </a:p>
          <a:p>
            <a:pPr marL="365760" lvl="1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85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labeled </a:t>
            </a:r>
            <a:r>
              <a:rPr lang="en-US" i="1" dirty="0"/>
              <a:t>break </a:t>
            </a:r>
            <a:r>
              <a:rPr lang="en-US" dirty="0"/>
              <a:t>statement </a:t>
            </a:r>
            <a:r>
              <a:rPr lang="en-US" dirty="0" smtClean="0"/>
              <a:t>lets </a:t>
            </a:r>
            <a:r>
              <a:rPr lang="en-US" dirty="0"/>
              <a:t>you break out of multiple </a:t>
            </a:r>
            <a:r>
              <a:rPr lang="en-US" dirty="0" smtClean="0"/>
              <a:t>nested loops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Occasionally </a:t>
            </a:r>
            <a:r>
              <a:rPr lang="en-US" dirty="0"/>
              <a:t>something weird happens inside a deeply nested loop.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case, you may </a:t>
            </a:r>
            <a:r>
              <a:rPr lang="en-US" dirty="0" smtClean="0"/>
              <a:t>want to </a:t>
            </a:r>
            <a:r>
              <a:rPr lang="en-US" dirty="0"/>
              <a:t>break completely out of all the nested loops.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inconvenient to program that simply by </a:t>
            </a:r>
            <a:r>
              <a:rPr lang="en-US" dirty="0" smtClean="0"/>
              <a:t>adding extra </a:t>
            </a:r>
            <a:r>
              <a:rPr lang="en-US" dirty="0"/>
              <a:t>conditions to the various loop tests.</a:t>
            </a:r>
          </a:p>
        </p:txBody>
      </p:sp>
    </p:spTree>
    <p:extLst>
      <p:ext uri="{BB962C8B-B14F-4D97-AF65-F5344CB8AC3E}">
        <p14:creationId xmlns:p14="http://schemas.microsoft.com/office/powerpoint/2010/main" val="6418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Scanner in = new Scanner(System.in);</a:t>
            </a:r>
          </a:p>
          <a:p>
            <a:pPr marL="0" indent="0">
              <a:buNone/>
            </a:pPr>
            <a:r>
              <a:rPr lang="en-US" sz="1800" dirty="0" err="1"/>
              <a:t>int</a:t>
            </a:r>
            <a:r>
              <a:rPr lang="en-US" sz="1800" dirty="0"/>
              <a:t> n;</a:t>
            </a:r>
          </a:p>
          <a:p>
            <a:pPr marL="0" indent="0">
              <a:buNone/>
            </a:pPr>
            <a:r>
              <a:rPr lang="en-US" sz="1800" b="1" dirty="0" err="1"/>
              <a:t>read_data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en-US" sz="1800" dirty="0"/>
              <a:t>while (. . .) // this loop statement is tagged with the label</a:t>
            </a:r>
          </a:p>
          <a:p>
            <a:pPr marL="0" indent="0">
              <a:buNone/>
            </a:pPr>
            <a:r>
              <a:rPr lang="en-US" sz="1800" dirty="0"/>
              <a:t>{</a:t>
            </a:r>
          </a:p>
          <a:p>
            <a:pPr marL="0" indent="0">
              <a:buNone/>
            </a:pPr>
            <a:r>
              <a:rPr lang="en-US" sz="1800" dirty="0"/>
              <a:t>. . .</a:t>
            </a:r>
          </a:p>
          <a:p>
            <a:pPr marL="0" indent="0">
              <a:buNone/>
            </a:pPr>
            <a:r>
              <a:rPr lang="en-US" sz="1800" dirty="0"/>
              <a:t>for (. . .) // this inner loop is not labeled</a:t>
            </a:r>
          </a:p>
          <a:p>
            <a:pPr marL="0" indent="0">
              <a:buNone/>
            </a:pPr>
            <a:r>
              <a:rPr lang="en-US" sz="1800" dirty="0"/>
              <a:t>{</a:t>
            </a:r>
          </a:p>
          <a:p>
            <a:pPr marL="0" indent="0">
              <a:buNone/>
            </a:pPr>
            <a:r>
              <a:rPr lang="en-US" sz="1800" dirty="0" err="1"/>
              <a:t>System.out.print</a:t>
            </a:r>
            <a:r>
              <a:rPr lang="en-US" sz="1800" dirty="0"/>
              <a:t>("Enter a number &gt;= 0: ");</a:t>
            </a:r>
          </a:p>
          <a:p>
            <a:pPr marL="0" indent="0">
              <a:buNone/>
            </a:pPr>
            <a:r>
              <a:rPr lang="en-US" sz="1800" dirty="0"/>
              <a:t>n = </a:t>
            </a:r>
            <a:r>
              <a:rPr lang="en-US" sz="1800" dirty="0" err="1"/>
              <a:t>in.nextInt</a:t>
            </a:r>
            <a:r>
              <a:rPr lang="en-US" sz="1800" dirty="0"/>
              <a:t>();</a:t>
            </a:r>
          </a:p>
          <a:p>
            <a:pPr marL="0" indent="0">
              <a:buNone/>
            </a:pPr>
            <a:r>
              <a:rPr lang="en-US" sz="1800" dirty="0"/>
              <a:t>if (n &lt; 0) // should never happen—can't go on</a:t>
            </a:r>
          </a:p>
          <a:p>
            <a:pPr marL="0" indent="0">
              <a:buNone/>
            </a:pPr>
            <a:r>
              <a:rPr lang="en-US" sz="1800" b="1" dirty="0"/>
              <a:t>break </a:t>
            </a:r>
            <a:r>
              <a:rPr lang="en-US" sz="1800" b="1" dirty="0" err="1"/>
              <a:t>read_data</a:t>
            </a:r>
            <a:r>
              <a:rPr lang="en-US" sz="1800" b="1" dirty="0" smtClean="0"/>
              <a:t>; 	</a:t>
            </a:r>
            <a:r>
              <a:rPr lang="en-US" sz="1800" dirty="0" smtClean="0"/>
              <a:t>// </a:t>
            </a:r>
            <a:r>
              <a:rPr lang="en-US" sz="1800" dirty="0"/>
              <a:t>break out of </a:t>
            </a:r>
            <a:r>
              <a:rPr lang="en-US" sz="1800" dirty="0" err="1"/>
              <a:t>read_data</a:t>
            </a:r>
            <a:r>
              <a:rPr lang="en-US" sz="1800" dirty="0"/>
              <a:t> loop</a:t>
            </a:r>
          </a:p>
          <a:p>
            <a:pPr marL="0" indent="0">
              <a:buNone/>
            </a:pPr>
            <a:r>
              <a:rPr lang="en-US" sz="1800" dirty="0"/>
              <a:t>. . .</a:t>
            </a:r>
          </a:p>
          <a:p>
            <a:pPr marL="0" indent="0">
              <a:buNone/>
            </a:pPr>
            <a:r>
              <a:rPr lang="en-US" sz="1800" dirty="0"/>
              <a:t>}</a:t>
            </a:r>
          </a:p>
          <a:p>
            <a:pPr marL="0" indent="0">
              <a:buNone/>
            </a:pPr>
            <a:r>
              <a:rPr lang="en-US" sz="1800" dirty="0" smtClean="0"/>
              <a:t>}	// </a:t>
            </a:r>
            <a:r>
              <a:rPr lang="en-US" sz="1800" dirty="0"/>
              <a:t>this statement is executed immediately after the labeled break</a:t>
            </a:r>
          </a:p>
          <a:p>
            <a:pPr marL="0" indent="0">
              <a:buNone/>
            </a:pPr>
            <a:r>
              <a:rPr lang="en-US" sz="1800" dirty="0"/>
              <a:t>if (n &lt; 0) // check for bad situation</a:t>
            </a:r>
          </a:p>
          <a:p>
            <a:pPr marL="0" indent="0">
              <a:buNone/>
            </a:pPr>
            <a:r>
              <a:rPr lang="en-US" sz="1800" dirty="0" smtClean="0"/>
              <a:t>{	// </a:t>
            </a:r>
            <a:r>
              <a:rPr lang="en-US" sz="1800" dirty="0"/>
              <a:t>deal with bad situation</a:t>
            </a:r>
          </a:p>
          <a:p>
            <a:pPr marL="0" indent="0">
              <a:buNone/>
            </a:pPr>
            <a:r>
              <a:rPr lang="en-US" sz="1800" dirty="0"/>
              <a:t>}</a:t>
            </a:r>
            <a:r>
              <a:rPr lang="en-US" sz="1800" dirty="0" smtClean="0"/>
              <a:t>else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{ 	// </a:t>
            </a:r>
            <a:r>
              <a:rPr lang="en-US" sz="1800" dirty="0"/>
              <a:t>carry out normal </a:t>
            </a:r>
            <a:r>
              <a:rPr lang="en-US" sz="1800" dirty="0" smtClean="0"/>
              <a:t>processing 	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20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1802</TotalTime>
  <Words>7149</Words>
  <Application>Microsoft Office PowerPoint</Application>
  <PresentationFormat>On-screen Show (4:3)</PresentationFormat>
  <Paragraphs>1297</Paragraphs>
  <Slides>155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63" baseType="lpstr">
      <vt:lpstr>Calibri</vt:lpstr>
      <vt:lpstr>Constantia</vt:lpstr>
      <vt:lpstr>CourierNewPSMT</vt:lpstr>
      <vt:lpstr>Times New Roman</vt:lpstr>
      <vt:lpstr>TimesNewRomanPSMT</vt:lpstr>
      <vt:lpstr>Wingdings</vt:lpstr>
      <vt:lpstr>Wingdings 2</vt:lpstr>
      <vt:lpstr>Flow</vt:lpstr>
      <vt:lpstr>UNIT 1</vt:lpstr>
      <vt:lpstr>Introduction</vt:lpstr>
      <vt:lpstr>The Java Buzzwords</vt:lpstr>
      <vt:lpstr>The Java Buzzwords…</vt:lpstr>
      <vt:lpstr>The Java Buzzwords…</vt:lpstr>
      <vt:lpstr>The Java Buzzwords…</vt:lpstr>
      <vt:lpstr>Fundamental Programming Structures in Java</vt:lpstr>
      <vt:lpstr>A Simple Java Program</vt:lpstr>
      <vt:lpstr>Fundamentals of java program</vt:lpstr>
      <vt:lpstr>Fundamentals of java program…</vt:lpstr>
      <vt:lpstr>Fundamentals of java program…</vt:lpstr>
      <vt:lpstr>Fundamentals of java program…</vt:lpstr>
      <vt:lpstr>Comments</vt:lpstr>
      <vt:lpstr>Data Types</vt:lpstr>
      <vt:lpstr>Integer Types</vt:lpstr>
      <vt:lpstr>Integer Types</vt:lpstr>
      <vt:lpstr>Floating-Point Types</vt:lpstr>
      <vt:lpstr>Floating-Point Types…</vt:lpstr>
      <vt:lpstr>Floating-Point Types…</vt:lpstr>
      <vt:lpstr>The char Type</vt:lpstr>
      <vt:lpstr>Escape Sequences for Special Characters</vt:lpstr>
      <vt:lpstr>Unicode encoding scheme</vt:lpstr>
      <vt:lpstr>Unicode encoding scheme…</vt:lpstr>
      <vt:lpstr>The boolean Type</vt:lpstr>
      <vt:lpstr>Variables</vt:lpstr>
      <vt:lpstr>PowerPoint Presentation</vt:lpstr>
      <vt:lpstr>Initializing Variables</vt:lpstr>
      <vt:lpstr>PowerPoint Presentation</vt:lpstr>
      <vt:lpstr>Constants</vt:lpstr>
      <vt:lpstr>Constants</vt:lpstr>
      <vt:lpstr>Operators</vt:lpstr>
      <vt:lpstr>PowerPoint Presentation</vt:lpstr>
      <vt:lpstr>Increment and Decrement Operators</vt:lpstr>
      <vt:lpstr>PowerPoint Presentation</vt:lpstr>
      <vt:lpstr>Relational and boolean Operators</vt:lpstr>
      <vt:lpstr>PowerPoint Presentation</vt:lpstr>
      <vt:lpstr>PowerPoint Presentation</vt:lpstr>
      <vt:lpstr>Bitwise Operators</vt:lpstr>
      <vt:lpstr>Mathematical Functions and Constants</vt:lpstr>
      <vt:lpstr>PowerPoint Presentation</vt:lpstr>
      <vt:lpstr>Conversions between Numeric Types</vt:lpstr>
      <vt:lpstr>PowerPoint Presentation</vt:lpstr>
      <vt:lpstr>PowerPoint Presentation</vt:lpstr>
      <vt:lpstr>Type Casting</vt:lpstr>
      <vt:lpstr>Operator Precedence</vt:lpstr>
      <vt:lpstr>Enumerated Types</vt:lpstr>
      <vt:lpstr>Strings</vt:lpstr>
      <vt:lpstr>Substrings</vt:lpstr>
      <vt:lpstr>Concatenation</vt:lpstr>
      <vt:lpstr>Strings Are Immutable</vt:lpstr>
      <vt:lpstr>Testing Strings for Equality</vt:lpstr>
      <vt:lpstr>PowerPoint Presentation</vt:lpstr>
      <vt:lpstr>Empty and Null Strings</vt:lpstr>
      <vt:lpstr>Code Points and Code Units</vt:lpstr>
      <vt:lpstr>The String API (Application Programming Interface)</vt:lpstr>
      <vt:lpstr>java.lang.String</vt:lpstr>
      <vt:lpstr>PowerPoint Presentation</vt:lpstr>
      <vt:lpstr>PowerPoint Presentation</vt:lpstr>
      <vt:lpstr>PowerPoint Presentation</vt:lpstr>
      <vt:lpstr>Building Strings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 and Output</vt:lpstr>
      <vt:lpstr> Reading Input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Formatting Output</vt:lpstr>
      <vt:lpstr>PowerPoint Presentation</vt:lpstr>
      <vt:lpstr>PowerPoint Presentation</vt:lpstr>
      <vt:lpstr>PowerPoint Presentation</vt:lpstr>
      <vt:lpstr>Date Type</vt:lpstr>
      <vt:lpstr>PowerPoint Presentation</vt:lpstr>
      <vt:lpstr>PowerPoint Presentation</vt:lpstr>
      <vt:lpstr>Control Flow</vt:lpstr>
      <vt:lpstr>Block Scope</vt:lpstr>
      <vt:lpstr>PowerPoint Presentation</vt:lpstr>
      <vt:lpstr>Determinate Loops</vt:lpstr>
      <vt:lpstr>PowerPoint Presentation</vt:lpstr>
      <vt:lpstr>PowerPoint Presentation</vt:lpstr>
      <vt:lpstr>Conditional Statements</vt:lpstr>
      <vt:lpstr>Flowchart for If Statement</vt:lpstr>
      <vt:lpstr>PowerPoint Presentation</vt:lpstr>
      <vt:lpstr>If… else…</vt:lpstr>
      <vt:lpstr>PowerPoint Presentation</vt:lpstr>
      <vt:lpstr>Loops</vt:lpstr>
      <vt:lpstr>Do… While</vt:lpstr>
      <vt:lpstr>PowerPoint Presentation</vt:lpstr>
      <vt:lpstr>Multiple Selections—The switch Statement</vt:lpstr>
      <vt:lpstr>PowerPoint Presentation</vt:lpstr>
      <vt:lpstr>Statements That Break Control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Numbers</vt:lpstr>
      <vt:lpstr>PowerPoint Presentation</vt:lpstr>
      <vt:lpstr>PowerPoint Presentation</vt:lpstr>
      <vt:lpstr>PowerPoint Presentation</vt:lpstr>
      <vt:lpstr>Arrays</vt:lpstr>
      <vt:lpstr>PowerPoint Presentation</vt:lpstr>
      <vt:lpstr>PowerPoint Presentation</vt:lpstr>
      <vt:lpstr>PowerPoint Presentation</vt:lpstr>
      <vt:lpstr>The “for each” Loop</vt:lpstr>
      <vt:lpstr>Array Initializers and Anonymous Arrays</vt:lpstr>
      <vt:lpstr>Array Copying</vt:lpstr>
      <vt:lpstr>PowerPoint Presentation</vt:lpstr>
      <vt:lpstr>Command-Line Parameters</vt:lpstr>
      <vt:lpstr>PowerPoint Presentation</vt:lpstr>
      <vt:lpstr>Array Sorting</vt:lpstr>
      <vt:lpstr>Multidimensional Arrays</vt:lpstr>
      <vt:lpstr>PowerPoint Presentation</vt:lpstr>
      <vt:lpstr>PowerPoint Presentation</vt:lpstr>
      <vt:lpstr>PowerPoint Presentation</vt:lpstr>
      <vt:lpstr>Ragged Arrays</vt:lpstr>
      <vt:lpstr>PowerPoint Presentation</vt:lpstr>
      <vt:lpstr>PowerPoint Presentation</vt:lpstr>
      <vt:lpstr>Objects and Classes</vt:lpstr>
      <vt:lpstr>Introduction to Object-Oriented Programming</vt:lpstr>
      <vt:lpstr>PowerPoint Presentation</vt:lpstr>
      <vt:lpstr>Classes</vt:lpstr>
      <vt:lpstr>PowerPoint Presentation</vt:lpstr>
      <vt:lpstr>PowerPoint Presentation</vt:lpstr>
      <vt:lpstr>Objects</vt:lpstr>
      <vt:lpstr>PowerPoint Presentation</vt:lpstr>
      <vt:lpstr>PowerPoint Presentation</vt:lpstr>
      <vt:lpstr>Identifying Classes</vt:lpstr>
      <vt:lpstr>PowerPoint Presentation</vt:lpstr>
      <vt:lpstr>Relationships between Classes</vt:lpstr>
      <vt:lpstr>PowerPoint Presentation</vt:lpstr>
      <vt:lpstr>PowerPoint Presentation</vt:lpstr>
      <vt:lpstr>A class diagram</vt:lpstr>
      <vt:lpstr>Using Predefined Classes</vt:lpstr>
      <vt:lpstr>Objects and Object Variables</vt:lpstr>
      <vt:lpstr>PowerPoint Presentation</vt:lpstr>
      <vt:lpstr>PowerPoint Presentation</vt:lpstr>
      <vt:lpstr>PowerPoint Presentation</vt:lpstr>
      <vt:lpstr>The GregorianCalendar Class of the Java Library</vt:lpstr>
      <vt:lpstr>PowerPoint Presentation</vt:lpstr>
      <vt:lpstr>PowerPoint Presentation</vt:lpstr>
      <vt:lpstr>PowerPoint Presentation</vt:lpstr>
      <vt:lpstr>PowerPoint Presentation</vt:lpstr>
      <vt:lpstr>Defining Your Own Classes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cs30</dc:creator>
  <cp:lastModifiedBy>ASUS</cp:lastModifiedBy>
  <cp:revision>256</cp:revision>
  <dcterms:created xsi:type="dcterms:W3CDTF">2017-06-16T10:51:52Z</dcterms:created>
  <dcterms:modified xsi:type="dcterms:W3CDTF">2017-07-14T12:11:28Z</dcterms:modified>
</cp:coreProperties>
</file>